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1"/>
  </p:notesMasterIdLst>
  <p:sldIdLst>
    <p:sldId id="304" r:id="rId5"/>
    <p:sldId id="305" r:id="rId6"/>
    <p:sldId id="258" r:id="rId7"/>
    <p:sldId id="259" r:id="rId8"/>
    <p:sldId id="277" r:id="rId9"/>
    <p:sldId id="276" r:id="rId10"/>
    <p:sldId id="295" r:id="rId11"/>
    <p:sldId id="264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313" r:id="rId20"/>
    <p:sldId id="317" r:id="rId21"/>
    <p:sldId id="318" r:id="rId22"/>
    <p:sldId id="319" r:id="rId23"/>
    <p:sldId id="320" r:id="rId24"/>
    <p:sldId id="321" r:id="rId25"/>
    <p:sldId id="322" r:id="rId26"/>
    <p:sldId id="323" r:id="rId27"/>
    <p:sldId id="324" r:id="rId28"/>
    <p:sldId id="325" r:id="rId29"/>
    <p:sldId id="289" r:id="rId30"/>
    <p:sldId id="294" r:id="rId31"/>
    <p:sldId id="296" r:id="rId32"/>
    <p:sldId id="297" r:id="rId33"/>
    <p:sldId id="282" r:id="rId34"/>
    <p:sldId id="280" r:id="rId35"/>
    <p:sldId id="283" r:id="rId36"/>
    <p:sldId id="284" r:id="rId37"/>
    <p:sldId id="285" r:id="rId38"/>
    <p:sldId id="271" r:id="rId39"/>
    <p:sldId id="29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167B1"/>
    <a:srgbClr val="0068FF"/>
    <a:srgbClr val="004EBF"/>
    <a:srgbClr val="CCDBE9"/>
    <a:srgbClr val="9FDCF9"/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18"/>
  </p:normalViewPr>
  <p:slideViewPr>
    <p:cSldViewPr snapToGrid="0">
      <p:cViewPr varScale="1">
        <p:scale>
          <a:sx n="86" d="100"/>
          <a:sy n="86" d="100"/>
        </p:scale>
        <p:origin x="56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commentAuthors" Target="commentAuthors.xml"/><Relationship Id="rId47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05/8/layout/hList7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3D947E0-108F-4D20-A71E-3CF329F97212}">
      <dgm:prSet phldr="0"/>
      <dgm:spPr>
        <a:solidFill>
          <a:schemeClr val="accent1"/>
        </a:solidFill>
        <a:ln>
          <a:noFill/>
        </a:ln>
      </dgm:spPr>
      <dgm:t>
        <a:bodyPr/>
        <a:lstStyle/>
        <a:p>
          <a:pPr marL="0" algn="ctr" rtl="0">
            <a:buNone/>
          </a:pPr>
          <a:r>
            <a:rPr lang="en-US" sz="2000" dirty="0">
              <a:latin typeface="Tenorite" pitchFamily="2" charset="0"/>
            </a:rPr>
            <a:t>Descriptive</a:t>
          </a:r>
        </a:p>
      </dgm:t>
    </dgm:pt>
    <dgm:pt modelId="{9D249532-A24D-4D8F-848A-9F42F2E486C9}" type="parTrans" cxnId="{A0077D09-C12C-46D0-8DF7-194B6911362A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AE813459-65AB-4FA9-B717-330DDA6DFA4E}" type="sibTrans" cxnId="{A0077D09-C12C-46D0-8DF7-194B6911362A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B1AFA1AF-0FF8-45B3-A6D0-0E255A2F637D}">
      <dgm:prSet phldr="0"/>
      <dgm:spPr>
        <a:solidFill>
          <a:schemeClr val="accent1"/>
        </a:solidFill>
        <a:ln>
          <a:noFill/>
        </a:ln>
      </dgm:spPr>
      <dgm:t>
        <a:bodyPr/>
        <a:lstStyle/>
        <a:p>
          <a:pPr marL="0" algn="ctr">
            <a:buNone/>
          </a:pPr>
          <a:r>
            <a:rPr lang="en-US" sz="2000" dirty="0">
              <a:latin typeface="Tenorite" pitchFamily="2" charset="0"/>
            </a:rPr>
            <a:t>Exploratory</a:t>
          </a:r>
        </a:p>
      </dgm:t>
    </dgm:pt>
    <dgm:pt modelId="{10C68AF5-481C-45AA-A216-8BBBB04515B9}" type="parTrans" cxnId="{F28D7702-2FC3-49BD-BB13-C989E5EE622A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88649F7A-400B-4056-965D-C9AC0B3AD942}" type="sibTrans" cxnId="{F28D7702-2FC3-49BD-BB13-C989E5EE622A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E9682B4F-0217-4B50-923E-C104AA24290F}">
      <dgm:prSet phldr="0"/>
      <dgm:spPr>
        <a:solidFill>
          <a:schemeClr val="accent1"/>
        </a:solidFill>
        <a:ln>
          <a:noFill/>
        </a:ln>
      </dgm:spPr>
      <dgm:t>
        <a:bodyPr/>
        <a:lstStyle/>
        <a:p>
          <a:pPr marL="0" algn="ctr">
            <a:buNone/>
          </a:pPr>
          <a:r>
            <a:rPr lang="en-US" sz="2000" dirty="0">
              <a:latin typeface="Tenorite" pitchFamily="2" charset="0"/>
            </a:rPr>
            <a:t>Predictive</a:t>
          </a:r>
        </a:p>
      </dgm:t>
    </dgm:pt>
    <dgm:pt modelId="{E0F6C4AF-9BBB-4698-91D7-F9AE3EACBD5D}" type="parTrans" cxnId="{6C23D0C9-74B2-4C8B-AB2F-A03B3B0EBE56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B8632E42-D7EB-4C31-877E-6F1B2801851A}" type="sibTrans" cxnId="{6C23D0C9-74B2-4C8B-AB2F-A03B3B0EBE56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A2322D3A-7AC2-4C5C-9D7E-EAB2313D47D4}">
      <dgm:prSet phldr="0"/>
      <dgm:spPr>
        <a:solidFill>
          <a:schemeClr val="accent1"/>
        </a:solidFill>
        <a:ln>
          <a:noFill/>
        </a:ln>
      </dgm:spPr>
      <dgm:t>
        <a:bodyPr/>
        <a:lstStyle/>
        <a:p>
          <a:pPr marL="0" algn="ctr"/>
          <a:r>
            <a:rPr lang="en-US" sz="2000" dirty="0">
              <a:latin typeface="Tenorite" pitchFamily="2" charset="0"/>
            </a:rPr>
            <a:t>Casual</a:t>
          </a:r>
        </a:p>
      </dgm:t>
    </dgm:pt>
    <dgm:pt modelId="{4A8C15D4-B36F-4764-B4FF-F2AF790D3E17}" type="parTrans" cxnId="{179FAFCF-F878-464E-A8A6-1185EFA0E380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84DE1C3A-3FC7-4DB3-88ED-33F65A71557A}" type="sibTrans" cxnId="{179FAFCF-F878-464E-A8A6-1185EFA0E380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4F85505A-81B6-4FDA-A144-900B71DAD946}">
      <dgm:prSet phldr="0"/>
      <dgm:spPr>
        <a:solidFill>
          <a:schemeClr val="accent1"/>
        </a:solidFill>
        <a:ln>
          <a:noFill/>
        </a:ln>
      </dgm:spPr>
      <dgm:t>
        <a:bodyPr/>
        <a:lstStyle/>
        <a:p>
          <a:pPr marL="0" algn="ctr">
            <a:buNone/>
          </a:pPr>
          <a:r>
            <a:rPr lang="en-US" sz="2000" dirty="0">
              <a:latin typeface="Tenorite" pitchFamily="2" charset="0"/>
            </a:rPr>
            <a:t>Inferential</a:t>
          </a:r>
        </a:p>
      </dgm:t>
    </dgm:pt>
    <dgm:pt modelId="{D9A96E25-7BBE-4DDD-8DDE-B4970D4340A8}" type="parTrans" cxnId="{2D633B56-E147-4EFC-B9EE-6C0413F329B0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68F74A88-49DC-44B1-BC0D-220A7B97601C}" type="sibTrans" cxnId="{2D633B56-E147-4EFC-B9EE-6C0413F329B0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A34AE8AA-FDF7-FA40-BADC-6B62C2B1DE88}" type="pres">
      <dgm:prSet presAssocID="{0DD8915E-DC14-41D6-9BB5-F49E1C265163}" presName="Name0" presStyleCnt="0">
        <dgm:presLayoutVars>
          <dgm:dir/>
          <dgm:resizeHandles val="exact"/>
        </dgm:presLayoutVars>
      </dgm:prSet>
      <dgm:spPr/>
    </dgm:pt>
    <dgm:pt modelId="{2107607C-A87A-3347-81F6-106C527DBD58}" type="pres">
      <dgm:prSet presAssocID="{0DD8915E-DC14-41D6-9BB5-F49E1C265163}" presName="fgShape" presStyleLbl="fgShp" presStyleIdx="0" presStyleCnt="1" custLinFactNeighborX="140" custLinFactNeighborY="-19001"/>
      <dgm:spPr>
        <a:solidFill>
          <a:schemeClr val="accent2">
            <a:tint val="40000"/>
            <a:hueOff val="0"/>
            <a:satOff val="0"/>
            <a:lumOff val="0"/>
            <a:alpha val="0"/>
          </a:schemeClr>
        </a:solidFill>
        <a:ln>
          <a:noFill/>
        </a:ln>
      </dgm:spPr>
    </dgm:pt>
    <dgm:pt modelId="{0955960D-7F7D-E54C-8843-B1DBEEBFB364}" type="pres">
      <dgm:prSet presAssocID="{0DD8915E-DC14-41D6-9BB5-F49E1C265163}" presName="linComp" presStyleCnt="0"/>
      <dgm:spPr/>
    </dgm:pt>
    <dgm:pt modelId="{81155D12-3CC8-3D49-B0F3-3C84AC48510A}" type="pres">
      <dgm:prSet presAssocID="{73D947E0-108F-4D20-A71E-3CF329F97212}" presName="compNode" presStyleCnt="0"/>
      <dgm:spPr/>
    </dgm:pt>
    <dgm:pt modelId="{8F8B275D-8553-0846-A316-484B7B291C97}" type="pres">
      <dgm:prSet presAssocID="{73D947E0-108F-4D20-A71E-3CF329F97212}" presName="bkgdShape" presStyleLbl="node1" presStyleIdx="0" presStyleCnt="5" custLinFactNeighborX="-757"/>
      <dgm:spPr>
        <a:prstGeom prst="rect">
          <a:avLst/>
        </a:prstGeom>
      </dgm:spPr>
    </dgm:pt>
    <dgm:pt modelId="{7DA281F5-0265-2048-A63A-727E19796F79}" type="pres">
      <dgm:prSet presAssocID="{73D947E0-108F-4D20-A71E-3CF329F97212}" presName="nodeTx" presStyleLbl="node1" presStyleIdx="0" presStyleCnt="5">
        <dgm:presLayoutVars>
          <dgm:bulletEnabled val="1"/>
        </dgm:presLayoutVars>
      </dgm:prSet>
      <dgm:spPr/>
    </dgm:pt>
    <dgm:pt modelId="{79A13FEB-C61A-0346-824D-E0457CC5B4C9}" type="pres">
      <dgm:prSet presAssocID="{73D947E0-108F-4D20-A71E-3CF329F97212}" presName="invisiNode" presStyleLbl="node1" presStyleIdx="0" presStyleCnt="5"/>
      <dgm:spPr/>
    </dgm:pt>
    <dgm:pt modelId="{A126BA88-D0F9-AF4A-A7BA-0638E32B45F8}" type="pres">
      <dgm:prSet presAssocID="{73D947E0-108F-4D20-A71E-3CF329F97212}" presName="imagNode" presStyleLbl="fgImgPlace1" presStyleIdx="0" presStyleCnt="5" custScaleX="63106" custScaleY="63106"/>
      <dgm:spPr>
        <a:solidFill>
          <a:schemeClr val="accent1">
            <a:lumMod val="60000"/>
            <a:lumOff val="40000"/>
          </a:schemeClr>
        </a:solidFill>
        <a:ln>
          <a:noFill/>
        </a:ln>
      </dgm:spPr>
    </dgm:pt>
    <dgm:pt modelId="{DF3C77F5-32F3-5845-BEE2-529229516397}" type="pres">
      <dgm:prSet presAssocID="{AE813459-65AB-4FA9-B717-330DDA6DFA4E}" presName="sibTrans" presStyleLbl="sibTrans2D1" presStyleIdx="0" presStyleCnt="0"/>
      <dgm:spPr/>
    </dgm:pt>
    <dgm:pt modelId="{16FC6348-B601-E348-A50F-7576C3DDD207}" type="pres">
      <dgm:prSet presAssocID="{B1AFA1AF-0FF8-45B3-A6D0-0E255A2F637D}" presName="compNode" presStyleCnt="0"/>
      <dgm:spPr/>
    </dgm:pt>
    <dgm:pt modelId="{4DFF6703-D32F-9E47-96B8-A304C47CCB78}" type="pres">
      <dgm:prSet presAssocID="{B1AFA1AF-0FF8-45B3-A6D0-0E255A2F637D}" presName="bkgdShape" presStyleLbl="node1" presStyleIdx="1" presStyleCnt="5" custLinFactNeighborX="-129"/>
      <dgm:spPr>
        <a:prstGeom prst="rect">
          <a:avLst/>
        </a:prstGeom>
      </dgm:spPr>
    </dgm:pt>
    <dgm:pt modelId="{BA2077AD-A827-784F-87A6-E8E29A836D84}" type="pres">
      <dgm:prSet presAssocID="{B1AFA1AF-0FF8-45B3-A6D0-0E255A2F637D}" presName="nodeTx" presStyleLbl="node1" presStyleIdx="1" presStyleCnt="5">
        <dgm:presLayoutVars>
          <dgm:bulletEnabled val="1"/>
        </dgm:presLayoutVars>
      </dgm:prSet>
      <dgm:spPr/>
    </dgm:pt>
    <dgm:pt modelId="{47276A48-75DE-FE4F-B4C6-8B77CF2957C3}" type="pres">
      <dgm:prSet presAssocID="{B1AFA1AF-0FF8-45B3-A6D0-0E255A2F637D}" presName="invisiNode" presStyleLbl="node1" presStyleIdx="1" presStyleCnt="5"/>
      <dgm:spPr/>
    </dgm:pt>
    <dgm:pt modelId="{EFEB790C-BD5C-F54D-9993-F81422A8AD8E}" type="pres">
      <dgm:prSet presAssocID="{B1AFA1AF-0FF8-45B3-A6D0-0E255A2F637D}" presName="imagNode" presStyleLbl="fgImgPlace1" presStyleIdx="1" presStyleCnt="5" custScaleX="63106" custScaleY="63106"/>
      <dgm:spPr>
        <a:solidFill>
          <a:schemeClr val="accent1">
            <a:lumMod val="60000"/>
            <a:lumOff val="40000"/>
          </a:schemeClr>
        </a:solidFill>
        <a:ln>
          <a:noFill/>
        </a:ln>
      </dgm:spPr>
    </dgm:pt>
    <dgm:pt modelId="{56C7F139-002F-DF46-BB7F-23A563E7CE98}" type="pres">
      <dgm:prSet presAssocID="{88649F7A-400B-4056-965D-C9AC0B3AD942}" presName="sibTrans" presStyleLbl="sibTrans2D1" presStyleIdx="0" presStyleCnt="0"/>
      <dgm:spPr/>
    </dgm:pt>
    <dgm:pt modelId="{91E3D51E-7AB8-6349-A1D0-02F993052AB3}" type="pres">
      <dgm:prSet presAssocID="{E9682B4F-0217-4B50-923E-C104AA24290F}" presName="compNode" presStyleCnt="0"/>
      <dgm:spPr/>
    </dgm:pt>
    <dgm:pt modelId="{434ABADC-97F5-A547-823D-7594A86D79D3}" type="pres">
      <dgm:prSet presAssocID="{E9682B4F-0217-4B50-923E-C104AA24290F}" presName="bkgdShape" presStyleLbl="node1" presStyleIdx="2" presStyleCnt="5" custLinFactNeighborX="182"/>
      <dgm:spPr>
        <a:prstGeom prst="rect">
          <a:avLst/>
        </a:prstGeom>
      </dgm:spPr>
    </dgm:pt>
    <dgm:pt modelId="{BC636E4B-34B9-8543-A308-00E0D1B0D2F9}" type="pres">
      <dgm:prSet presAssocID="{E9682B4F-0217-4B50-923E-C104AA24290F}" presName="nodeTx" presStyleLbl="node1" presStyleIdx="2" presStyleCnt="5">
        <dgm:presLayoutVars>
          <dgm:bulletEnabled val="1"/>
        </dgm:presLayoutVars>
      </dgm:prSet>
      <dgm:spPr/>
    </dgm:pt>
    <dgm:pt modelId="{073A77BB-E8BD-4B4C-BFA2-7B530A2B3199}" type="pres">
      <dgm:prSet presAssocID="{E9682B4F-0217-4B50-923E-C104AA24290F}" presName="invisiNode" presStyleLbl="node1" presStyleIdx="2" presStyleCnt="5"/>
      <dgm:spPr/>
    </dgm:pt>
    <dgm:pt modelId="{CC076D56-4BB0-7246-9039-788AB439DAF0}" type="pres">
      <dgm:prSet presAssocID="{E9682B4F-0217-4B50-923E-C104AA24290F}" presName="imagNode" presStyleLbl="fgImgPlace1" presStyleIdx="2" presStyleCnt="5" custScaleX="63106" custScaleY="63106"/>
      <dgm:spPr>
        <a:solidFill>
          <a:schemeClr val="accent1">
            <a:lumMod val="60000"/>
            <a:lumOff val="40000"/>
          </a:schemeClr>
        </a:solidFill>
        <a:ln>
          <a:noFill/>
        </a:ln>
      </dgm:spPr>
    </dgm:pt>
    <dgm:pt modelId="{9BFD88E3-0F90-7143-8807-6B030CF54283}" type="pres">
      <dgm:prSet presAssocID="{B8632E42-D7EB-4C31-877E-6F1B2801851A}" presName="sibTrans" presStyleLbl="sibTrans2D1" presStyleIdx="0" presStyleCnt="0"/>
      <dgm:spPr/>
    </dgm:pt>
    <dgm:pt modelId="{900296CF-6A25-E746-A345-792DBE36F92C}" type="pres">
      <dgm:prSet presAssocID="{4F85505A-81B6-4FDA-A144-900B71DAD946}" presName="compNode" presStyleCnt="0"/>
      <dgm:spPr/>
    </dgm:pt>
    <dgm:pt modelId="{028C9BA8-C3B3-F947-915F-EE2FD2FCA9A5}" type="pres">
      <dgm:prSet presAssocID="{4F85505A-81B6-4FDA-A144-900B71DAD946}" presName="bkgdShape" presStyleLbl="node1" presStyleIdx="3" presStyleCnt="5" custLinFactNeighborX="0"/>
      <dgm:spPr>
        <a:prstGeom prst="rect">
          <a:avLst/>
        </a:prstGeom>
      </dgm:spPr>
    </dgm:pt>
    <dgm:pt modelId="{9312E8E2-BBD1-104A-9F74-B0103AF69816}" type="pres">
      <dgm:prSet presAssocID="{4F85505A-81B6-4FDA-A144-900B71DAD946}" presName="nodeTx" presStyleLbl="node1" presStyleIdx="3" presStyleCnt="5">
        <dgm:presLayoutVars>
          <dgm:bulletEnabled val="1"/>
        </dgm:presLayoutVars>
      </dgm:prSet>
      <dgm:spPr/>
    </dgm:pt>
    <dgm:pt modelId="{A0D6F489-540A-D44E-B596-6A182486B777}" type="pres">
      <dgm:prSet presAssocID="{4F85505A-81B6-4FDA-A144-900B71DAD946}" presName="invisiNode" presStyleLbl="node1" presStyleIdx="3" presStyleCnt="5"/>
      <dgm:spPr/>
    </dgm:pt>
    <dgm:pt modelId="{FDF2BC93-305C-D94B-A6C2-ED9CE7F40C2F}" type="pres">
      <dgm:prSet presAssocID="{4F85505A-81B6-4FDA-A144-900B71DAD946}" presName="imagNode" presStyleLbl="fgImgPlace1" presStyleIdx="3" presStyleCnt="5" custScaleX="63106" custScaleY="63106"/>
      <dgm:spPr>
        <a:solidFill>
          <a:schemeClr val="accent1">
            <a:lumMod val="60000"/>
            <a:lumOff val="40000"/>
          </a:schemeClr>
        </a:solidFill>
        <a:ln>
          <a:noFill/>
        </a:ln>
      </dgm:spPr>
    </dgm:pt>
    <dgm:pt modelId="{849C45A5-41B7-C14C-8FCB-1F684E015BD4}" type="pres">
      <dgm:prSet presAssocID="{68F74A88-49DC-44B1-BC0D-220A7B97601C}" presName="sibTrans" presStyleLbl="sibTrans2D1" presStyleIdx="0" presStyleCnt="0"/>
      <dgm:spPr/>
    </dgm:pt>
    <dgm:pt modelId="{CFB52331-3A90-8741-B893-154B21972CAC}" type="pres">
      <dgm:prSet presAssocID="{A2322D3A-7AC2-4C5C-9D7E-EAB2313D47D4}" presName="compNode" presStyleCnt="0"/>
      <dgm:spPr/>
    </dgm:pt>
    <dgm:pt modelId="{73C20AF0-FA1E-3C4A-AD07-551A27BE2B92}" type="pres">
      <dgm:prSet presAssocID="{A2322D3A-7AC2-4C5C-9D7E-EAB2313D47D4}" presName="bkgdShape" presStyleLbl="node1" presStyleIdx="4" presStyleCnt="5" custLinFactNeighborX="757"/>
      <dgm:spPr>
        <a:prstGeom prst="rect">
          <a:avLst/>
        </a:prstGeom>
      </dgm:spPr>
    </dgm:pt>
    <dgm:pt modelId="{AF3E8B43-0466-2941-94BF-5E057B356E82}" type="pres">
      <dgm:prSet presAssocID="{A2322D3A-7AC2-4C5C-9D7E-EAB2313D47D4}" presName="nodeTx" presStyleLbl="node1" presStyleIdx="4" presStyleCnt="5">
        <dgm:presLayoutVars>
          <dgm:bulletEnabled val="1"/>
        </dgm:presLayoutVars>
      </dgm:prSet>
      <dgm:spPr/>
    </dgm:pt>
    <dgm:pt modelId="{D1AAA287-E1AF-9946-AA96-77AD6193B1DD}" type="pres">
      <dgm:prSet presAssocID="{A2322D3A-7AC2-4C5C-9D7E-EAB2313D47D4}" presName="invisiNode" presStyleLbl="node1" presStyleIdx="4" presStyleCnt="5"/>
      <dgm:spPr/>
    </dgm:pt>
    <dgm:pt modelId="{916140F0-4F43-9F45-8310-FCCA12DDE514}" type="pres">
      <dgm:prSet presAssocID="{A2322D3A-7AC2-4C5C-9D7E-EAB2313D47D4}" presName="imagNode" presStyleLbl="fgImgPlace1" presStyleIdx="4" presStyleCnt="5" custScaleX="63106" custScaleY="63106"/>
      <dgm:spPr>
        <a:solidFill>
          <a:schemeClr val="accent1">
            <a:lumMod val="60000"/>
            <a:lumOff val="40000"/>
          </a:schemeClr>
        </a:solidFill>
        <a:ln>
          <a:noFill/>
        </a:ln>
      </dgm:spPr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8994D20D-699B-6A45-8026-8CCE203E1BB5}" type="presOf" srcId="{73D947E0-108F-4D20-A71E-3CF329F97212}" destId="{7DA281F5-0265-2048-A63A-727E19796F79}" srcOrd="1" destOrd="0" presId="urn:microsoft.com/office/officeart/2005/8/layout/hList7"/>
    <dgm:cxn modelId="{F4196061-8F22-F64C-80CC-9FC99308DC40}" type="presOf" srcId="{A2322D3A-7AC2-4C5C-9D7E-EAB2313D47D4}" destId="{AF3E8B43-0466-2941-94BF-5E057B356E82}" srcOrd="1" destOrd="0" presId="urn:microsoft.com/office/officeart/2005/8/layout/hList7"/>
    <dgm:cxn modelId="{71549A62-CAF4-BE45-851A-4CCE70CE64C3}" type="presOf" srcId="{4F85505A-81B6-4FDA-A144-900B71DAD946}" destId="{028C9BA8-C3B3-F947-915F-EE2FD2FCA9A5}" srcOrd="0" destOrd="0" presId="urn:microsoft.com/office/officeart/2005/8/layout/hList7"/>
    <dgm:cxn modelId="{5368DE64-FD22-024A-86AC-2607350C890A}" type="presOf" srcId="{AE813459-65AB-4FA9-B717-330DDA6DFA4E}" destId="{DF3C77F5-32F3-5845-BEE2-529229516397}" srcOrd="0" destOrd="0" presId="urn:microsoft.com/office/officeart/2005/8/layout/hList7"/>
    <dgm:cxn modelId="{0CDD0345-B9D9-564F-9C2A-594661BD7D44}" type="presOf" srcId="{73D947E0-108F-4D20-A71E-3CF329F97212}" destId="{8F8B275D-8553-0846-A316-484B7B291C97}" srcOrd="0" destOrd="0" presId="urn:microsoft.com/office/officeart/2005/8/layout/hList7"/>
    <dgm:cxn modelId="{80DC2967-0B8E-9442-A9E2-4F58C113FDCA}" type="presOf" srcId="{B1AFA1AF-0FF8-45B3-A6D0-0E255A2F637D}" destId="{4DFF6703-D32F-9E47-96B8-A304C47CCB78}" srcOrd="0" destOrd="0" presId="urn:microsoft.com/office/officeart/2005/8/layout/hList7"/>
    <dgm:cxn modelId="{D7846C52-051C-7E4A-8666-A7FC857AC117}" type="presOf" srcId="{4F85505A-81B6-4FDA-A144-900B71DAD946}" destId="{9312E8E2-BBD1-104A-9F74-B0103AF69816}" srcOrd="1" destOrd="0" presId="urn:microsoft.com/office/officeart/2005/8/layout/hList7"/>
    <dgm:cxn modelId="{2D633B56-E147-4EFC-B9EE-6C0413F329B0}" srcId="{0DD8915E-DC14-41D6-9BB5-F49E1C265163}" destId="{4F85505A-81B6-4FDA-A144-900B71DAD946}" srcOrd="3" destOrd="0" parTransId="{D9A96E25-7BBE-4DDD-8DDE-B4970D4340A8}" sibTransId="{68F74A88-49DC-44B1-BC0D-220A7B97601C}"/>
    <dgm:cxn modelId="{28690183-A8F8-5D4A-A0A0-F1EAC1F67584}" type="presOf" srcId="{E9682B4F-0217-4B50-923E-C104AA24290F}" destId="{BC636E4B-34B9-8543-A308-00E0D1B0D2F9}" srcOrd="1" destOrd="0" presId="urn:microsoft.com/office/officeart/2005/8/layout/hList7"/>
    <dgm:cxn modelId="{781B6FA0-0F00-0D41-8C2E-EA6A255C6967}" type="presOf" srcId="{0DD8915E-DC14-41D6-9BB5-F49E1C265163}" destId="{A34AE8AA-FDF7-FA40-BADC-6B62C2B1DE88}" srcOrd="0" destOrd="0" presId="urn:microsoft.com/office/officeart/2005/8/layout/hList7"/>
    <dgm:cxn modelId="{956B0EA6-B0CC-A04C-AAC4-2F46E14A46D0}" type="presOf" srcId="{E9682B4F-0217-4B50-923E-C104AA24290F}" destId="{434ABADC-97F5-A547-823D-7594A86D79D3}" srcOrd="0" destOrd="0" presId="urn:microsoft.com/office/officeart/2005/8/layout/hList7"/>
    <dgm:cxn modelId="{161425B1-9CC1-5A46-A6FE-66DDFF22F4E9}" type="presOf" srcId="{B1AFA1AF-0FF8-45B3-A6D0-0E255A2F637D}" destId="{BA2077AD-A827-784F-87A6-E8E29A836D84}" srcOrd="1" destOrd="0" presId="urn:microsoft.com/office/officeart/2005/8/layout/hList7"/>
    <dgm:cxn modelId="{E65110B9-3148-A843-8CC8-BF37AE44F247}" type="presOf" srcId="{A2322D3A-7AC2-4C5C-9D7E-EAB2313D47D4}" destId="{73C20AF0-FA1E-3C4A-AD07-551A27BE2B92}" srcOrd="0" destOrd="0" presId="urn:microsoft.com/office/officeart/2005/8/layout/hList7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179FAFCF-F878-464E-A8A6-1185EFA0E380}" srcId="{0DD8915E-DC14-41D6-9BB5-F49E1C265163}" destId="{A2322D3A-7AC2-4C5C-9D7E-EAB2313D47D4}" srcOrd="4" destOrd="0" parTransId="{4A8C15D4-B36F-4764-B4FF-F2AF790D3E17}" sibTransId="{84DE1C3A-3FC7-4DB3-88ED-33F65A71557A}"/>
    <dgm:cxn modelId="{F1B56DD8-8FEA-344A-B6E7-D10401E3F2E3}" type="presOf" srcId="{B8632E42-D7EB-4C31-877E-6F1B2801851A}" destId="{9BFD88E3-0F90-7143-8807-6B030CF54283}" srcOrd="0" destOrd="0" presId="urn:microsoft.com/office/officeart/2005/8/layout/hList7"/>
    <dgm:cxn modelId="{7B012CF3-9916-9C42-A389-6EC30575190C}" type="presOf" srcId="{88649F7A-400B-4056-965D-C9AC0B3AD942}" destId="{56C7F139-002F-DF46-BB7F-23A563E7CE98}" srcOrd="0" destOrd="0" presId="urn:microsoft.com/office/officeart/2005/8/layout/hList7"/>
    <dgm:cxn modelId="{AB9B77F3-E113-9F42-AD26-5199BE35195A}" type="presOf" srcId="{68F74A88-49DC-44B1-BC0D-220A7B97601C}" destId="{849C45A5-41B7-C14C-8FCB-1F684E015BD4}" srcOrd="0" destOrd="0" presId="urn:microsoft.com/office/officeart/2005/8/layout/hList7"/>
    <dgm:cxn modelId="{E225472C-E3EE-2149-B941-7817CA44471E}" type="presParOf" srcId="{A34AE8AA-FDF7-FA40-BADC-6B62C2B1DE88}" destId="{2107607C-A87A-3347-81F6-106C527DBD58}" srcOrd="0" destOrd="0" presId="urn:microsoft.com/office/officeart/2005/8/layout/hList7"/>
    <dgm:cxn modelId="{F943B65C-83A1-794F-8716-82D6E9B90BCD}" type="presParOf" srcId="{A34AE8AA-FDF7-FA40-BADC-6B62C2B1DE88}" destId="{0955960D-7F7D-E54C-8843-B1DBEEBFB364}" srcOrd="1" destOrd="0" presId="urn:microsoft.com/office/officeart/2005/8/layout/hList7"/>
    <dgm:cxn modelId="{001D4585-DEB8-A543-8A40-05E8ABC28C57}" type="presParOf" srcId="{0955960D-7F7D-E54C-8843-B1DBEEBFB364}" destId="{81155D12-3CC8-3D49-B0F3-3C84AC48510A}" srcOrd="0" destOrd="0" presId="urn:microsoft.com/office/officeart/2005/8/layout/hList7"/>
    <dgm:cxn modelId="{1580EBFB-09CE-F344-8C03-5CB3CBE5AC98}" type="presParOf" srcId="{81155D12-3CC8-3D49-B0F3-3C84AC48510A}" destId="{8F8B275D-8553-0846-A316-484B7B291C97}" srcOrd="0" destOrd="0" presId="urn:microsoft.com/office/officeart/2005/8/layout/hList7"/>
    <dgm:cxn modelId="{842F04B3-A619-A54C-B547-B6C38B4FB951}" type="presParOf" srcId="{81155D12-3CC8-3D49-B0F3-3C84AC48510A}" destId="{7DA281F5-0265-2048-A63A-727E19796F79}" srcOrd="1" destOrd="0" presId="urn:microsoft.com/office/officeart/2005/8/layout/hList7"/>
    <dgm:cxn modelId="{08E39789-DE12-C44D-B363-AFAA969CE1E8}" type="presParOf" srcId="{81155D12-3CC8-3D49-B0F3-3C84AC48510A}" destId="{79A13FEB-C61A-0346-824D-E0457CC5B4C9}" srcOrd="2" destOrd="0" presId="urn:microsoft.com/office/officeart/2005/8/layout/hList7"/>
    <dgm:cxn modelId="{B88ECEE4-BA18-F649-9EFE-5FE2A1375A58}" type="presParOf" srcId="{81155D12-3CC8-3D49-B0F3-3C84AC48510A}" destId="{A126BA88-D0F9-AF4A-A7BA-0638E32B45F8}" srcOrd="3" destOrd="0" presId="urn:microsoft.com/office/officeart/2005/8/layout/hList7"/>
    <dgm:cxn modelId="{9B673E09-6E30-B544-9BA9-85CCFB26FC2F}" type="presParOf" srcId="{0955960D-7F7D-E54C-8843-B1DBEEBFB364}" destId="{DF3C77F5-32F3-5845-BEE2-529229516397}" srcOrd="1" destOrd="0" presId="urn:microsoft.com/office/officeart/2005/8/layout/hList7"/>
    <dgm:cxn modelId="{196FFE95-C277-344C-94D6-9114A085054E}" type="presParOf" srcId="{0955960D-7F7D-E54C-8843-B1DBEEBFB364}" destId="{16FC6348-B601-E348-A50F-7576C3DDD207}" srcOrd="2" destOrd="0" presId="urn:microsoft.com/office/officeart/2005/8/layout/hList7"/>
    <dgm:cxn modelId="{2BE2AAA5-6ADF-8C4D-955F-3EB733D7C5EB}" type="presParOf" srcId="{16FC6348-B601-E348-A50F-7576C3DDD207}" destId="{4DFF6703-D32F-9E47-96B8-A304C47CCB78}" srcOrd="0" destOrd="0" presId="urn:microsoft.com/office/officeart/2005/8/layout/hList7"/>
    <dgm:cxn modelId="{17073BDD-1BB2-3E40-B5F3-DB2DD27B70C8}" type="presParOf" srcId="{16FC6348-B601-E348-A50F-7576C3DDD207}" destId="{BA2077AD-A827-784F-87A6-E8E29A836D84}" srcOrd="1" destOrd="0" presId="urn:microsoft.com/office/officeart/2005/8/layout/hList7"/>
    <dgm:cxn modelId="{6756D7D8-C48B-024A-9259-CD45C2E2D6F3}" type="presParOf" srcId="{16FC6348-B601-E348-A50F-7576C3DDD207}" destId="{47276A48-75DE-FE4F-B4C6-8B77CF2957C3}" srcOrd="2" destOrd="0" presId="urn:microsoft.com/office/officeart/2005/8/layout/hList7"/>
    <dgm:cxn modelId="{68916BF1-7696-DF4C-AE9A-90DA1528D867}" type="presParOf" srcId="{16FC6348-B601-E348-A50F-7576C3DDD207}" destId="{EFEB790C-BD5C-F54D-9993-F81422A8AD8E}" srcOrd="3" destOrd="0" presId="urn:microsoft.com/office/officeart/2005/8/layout/hList7"/>
    <dgm:cxn modelId="{68673533-5457-724A-BD79-21053E0C5583}" type="presParOf" srcId="{0955960D-7F7D-E54C-8843-B1DBEEBFB364}" destId="{56C7F139-002F-DF46-BB7F-23A563E7CE98}" srcOrd="3" destOrd="0" presId="urn:microsoft.com/office/officeart/2005/8/layout/hList7"/>
    <dgm:cxn modelId="{EDA12534-DD6F-3D46-A33C-D2D3C096E217}" type="presParOf" srcId="{0955960D-7F7D-E54C-8843-B1DBEEBFB364}" destId="{91E3D51E-7AB8-6349-A1D0-02F993052AB3}" srcOrd="4" destOrd="0" presId="urn:microsoft.com/office/officeart/2005/8/layout/hList7"/>
    <dgm:cxn modelId="{98E12192-EF84-5E4E-8F7C-7D4B0E3B0CFB}" type="presParOf" srcId="{91E3D51E-7AB8-6349-A1D0-02F993052AB3}" destId="{434ABADC-97F5-A547-823D-7594A86D79D3}" srcOrd="0" destOrd="0" presId="urn:microsoft.com/office/officeart/2005/8/layout/hList7"/>
    <dgm:cxn modelId="{35A4D817-35C8-574E-BAE7-28EAD8E80E9E}" type="presParOf" srcId="{91E3D51E-7AB8-6349-A1D0-02F993052AB3}" destId="{BC636E4B-34B9-8543-A308-00E0D1B0D2F9}" srcOrd="1" destOrd="0" presId="urn:microsoft.com/office/officeart/2005/8/layout/hList7"/>
    <dgm:cxn modelId="{3F7650F7-8ADF-1647-ABCA-EDB62D6E6F07}" type="presParOf" srcId="{91E3D51E-7AB8-6349-A1D0-02F993052AB3}" destId="{073A77BB-E8BD-4B4C-BFA2-7B530A2B3199}" srcOrd="2" destOrd="0" presId="urn:microsoft.com/office/officeart/2005/8/layout/hList7"/>
    <dgm:cxn modelId="{A4C178E9-5B35-8046-AEA4-07EA064D48EC}" type="presParOf" srcId="{91E3D51E-7AB8-6349-A1D0-02F993052AB3}" destId="{CC076D56-4BB0-7246-9039-788AB439DAF0}" srcOrd="3" destOrd="0" presId="urn:microsoft.com/office/officeart/2005/8/layout/hList7"/>
    <dgm:cxn modelId="{23300555-E195-7745-8EAA-13C1C3D64096}" type="presParOf" srcId="{0955960D-7F7D-E54C-8843-B1DBEEBFB364}" destId="{9BFD88E3-0F90-7143-8807-6B030CF54283}" srcOrd="5" destOrd="0" presId="urn:microsoft.com/office/officeart/2005/8/layout/hList7"/>
    <dgm:cxn modelId="{67E0177E-2C5D-D84A-B206-DF756AC265E2}" type="presParOf" srcId="{0955960D-7F7D-E54C-8843-B1DBEEBFB364}" destId="{900296CF-6A25-E746-A345-792DBE36F92C}" srcOrd="6" destOrd="0" presId="urn:microsoft.com/office/officeart/2005/8/layout/hList7"/>
    <dgm:cxn modelId="{17F234B6-5CB2-694A-AE40-2EC7B6989025}" type="presParOf" srcId="{900296CF-6A25-E746-A345-792DBE36F92C}" destId="{028C9BA8-C3B3-F947-915F-EE2FD2FCA9A5}" srcOrd="0" destOrd="0" presId="urn:microsoft.com/office/officeart/2005/8/layout/hList7"/>
    <dgm:cxn modelId="{A078F003-3C00-6845-9EBD-2DC195EA7E87}" type="presParOf" srcId="{900296CF-6A25-E746-A345-792DBE36F92C}" destId="{9312E8E2-BBD1-104A-9F74-B0103AF69816}" srcOrd="1" destOrd="0" presId="urn:microsoft.com/office/officeart/2005/8/layout/hList7"/>
    <dgm:cxn modelId="{3E327DED-A1BA-5F40-88C6-420128E7987E}" type="presParOf" srcId="{900296CF-6A25-E746-A345-792DBE36F92C}" destId="{A0D6F489-540A-D44E-B596-6A182486B777}" srcOrd="2" destOrd="0" presId="urn:microsoft.com/office/officeart/2005/8/layout/hList7"/>
    <dgm:cxn modelId="{E331C05D-ABEF-784B-867C-9DAD3D7B0BF6}" type="presParOf" srcId="{900296CF-6A25-E746-A345-792DBE36F92C}" destId="{FDF2BC93-305C-D94B-A6C2-ED9CE7F40C2F}" srcOrd="3" destOrd="0" presId="urn:microsoft.com/office/officeart/2005/8/layout/hList7"/>
    <dgm:cxn modelId="{484D29F2-E93B-0044-AD3C-1B7FAE119D86}" type="presParOf" srcId="{0955960D-7F7D-E54C-8843-B1DBEEBFB364}" destId="{849C45A5-41B7-C14C-8FCB-1F684E015BD4}" srcOrd="7" destOrd="0" presId="urn:microsoft.com/office/officeart/2005/8/layout/hList7"/>
    <dgm:cxn modelId="{4D63AED0-BB7F-5648-A588-8D3CD77EDA47}" type="presParOf" srcId="{0955960D-7F7D-E54C-8843-B1DBEEBFB364}" destId="{CFB52331-3A90-8741-B893-154B21972CAC}" srcOrd="8" destOrd="0" presId="urn:microsoft.com/office/officeart/2005/8/layout/hList7"/>
    <dgm:cxn modelId="{3916CD4F-7FBF-D443-9D5A-2C269D38B5A1}" type="presParOf" srcId="{CFB52331-3A90-8741-B893-154B21972CAC}" destId="{73C20AF0-FA1E-3C4A-AD07-551A27BE2B92}" srcOrd="0" destOrd="0" presId="urn:microsoft.com/office/officeart/2005/8/layout/hList7"/>
    <dgm:cxn modelId="{793DE385-E18B-AB41-A417-ABB42E569007}" type="presParOf" srcId="{CFB52331-3A90-8741-B893-154B21972CAC}" destId="{AF3E8B43-0466-2941-94BF-5E057B356E82}" srcOrd="1" destOrd="0" presId="urn:microsoft.com/office/officeart/2005/8/layout/hList7"/>
    <dgm:cxn modelId="{C7FDE2A3-85A4-B144-B32C-7C9903F03EC5}" type="presParOf" srcId="{CFB52331-3A90-8741-B893-154B21972CAC}" destId="{D1AAA287-E1AF-9946-AA96-77AD6193B1DD}" srcOrd="2" destOrd="0" presId="urn:microsoft.com/office/officeart/2005/8/layout/hList7"/>
    <dgm:cxn modelId="{2241BB10-0DBA-6B41-9DA1-14E15CF8B34C}" type="presParOf" srcId="{CFB52331-3A90-8741-B893-154B21972CAC}" destId="{916140F0-4F43-9F45-8310-FCCA12DDE514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8B275D-8553-0846-A316-484B7B291C97}">
      <dsp:nvSpPr>
        <dsp:cNvPr id="0" name=""/>
        <dsp:cNvSpPr/>
      </dsp:nvSpPr>
      <dsp:spPr>
        <a:xfrm>
          <a:off x="0" y="0"/>
          <a:ext cx="1892456" cy="3940870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enorite" pitchFamily="2" charset="0"/>
            </a:rPr>
            <a:t>Descriptive</a:t>
          </a:r>
        </a:p>
      </dsp:txBody>
      <dsp:txXfrm>
        <a:off x="0" y="1576348"/>
        <a:ext cx="1892456" cy="1576348"/>
      </dsp:txXfrm>
    </dsp:sp>
    <dsp:sp modelId="{A126BA88-D0F9-AF4A-A7BA-0638E32B45F8}">
      <dsp:nvSpPr>
        <dsp:cNvPr id="0" name=""/>
        <dsp:cNvSpPr/>
      </dsp:nvSpPr>
      <dsp:spPr>
        <a:xfrm>
          <a:off x="532154" y="478533"/>
          <a:ext cx="828146" cy="828146"/>
        </a:xfrm>
        <a:prstGeom prst="ellipse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FF6703-D32F-9E47-96B8-A304C47CCB78}">
      <dsp:nvSpPr>
        <dsp:cNvPr id="0" name=""/>
        <dsp:cNvSpPr/>
      </dsp:nvSpPr>
      <dsp:spPr>
        <a:xfrm>
          <a:off x="1946788" y="0"/>
          <a:ext cx="1892456" cy="3940870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enorite" pitchFamily="2" charset="0"/>
            </a:rPr>
            <a:t>Exploratory</a:t>
          </a:r>
        </a:p>
      </dsp:txBody>
      <dsp:txXfrm>
        <a:off x="1946788" y="1576348"/>
        <a:ext cx="1892456" cy="1576348"/>
      </dsp:txXfrm>
    </dsp:sp>
    <dsp:sp modelId="{EFEB790C-BD5C-F54D-9993-F81422A8AD8E}">
      <dsp:nvSpPr>
        <dsp:cNvPr id="0" name=""/>
        <dsp:cNvSpPr/>
      </dsp:nvSpPr>
      <dsp:spPr>
        <a:xfrm>
          <a:off x="2481384" y="478533"/>
          <a:ext cx="828146" cy="828146"/>
        </a:xfrm>
        <a:prstGeom prst="ellipse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4ABADC-97F5-A547-823D-7594A86D79D3}">
      <dsp:nvSpPr>
        <dsp:cNvPr id="0" name=""/>
        <dsp:cNvSpPr/>
      </dsp:nvSpPr>
      <dsp:spPr>
        <a:xfrm>
          <a:off x="3901903" y="0"/>
          <a:ext cx="1892456" cy="3940870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enorite" pitchFamily="2" charset="0"/>
            </a:rPr>
            <a:t>Predictive</a:t>
          </a:r>
        </a:p>
      </dsp:txBody>
      <dsp:txXfrm>
        <a:off x="3901903" y="1576348"/>
        <a:ext cx="1892456" cy="1576348"/>
      </dsp:txXfrm>
    </dsp:sp>
    <dsp:sp modelId="{CC076D56-4BB0-7246-9039-788AB439DAF0}">
      <dsp:nvSpPr>
        <dsp:cNvPr id="0" name=""/>
        <dsp:cNvSpPr/>
      </dsp:nvSpPr>
      <dsp:spPr>
        <a:xfrm>
          <a:off x="4430614" y="478533"/>
          <a:ext cx="828146" cy="828146"/>
        </a:xfrm>
        <a:prstGeom prst="ellipse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8C9BA8-C3B3-F947-915F-EE2FD2FCA9A5}">
      <dsp:nvSpPr>
        <dsp:cNvPr id="0" name=""/>
        <dsp:cNvSpPr/>
      </dsp:nvSpPr>
      <dsp:spPr>
        <a:xfrm>
          <a:off x="5847689" y="0"/>
          <a:ext cx="1892456" cy="3940870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enorite" pitchFamily="2" charset="0"/>
            </a:rPr>
            <a:t>Inferential</a:t>
          </a:r>
        </a:p>
      </dsp:txBody>
      <dsp:txXfrm>
        <a:off x="5847689" y="1576348"/>
        <a:ext cx="1892456" cy="1576348"/>
      </dsp:txXfrm>
    </dsp:sp>
    <dsp:sp modelId="{FDF2BC93-305C-D94B-A6C2-ED9CE7F40C2F}">
      <dsp:nvSpPr>
        <dsp:cNvPr id="0" name=""/>
        <dsp:cNvSpPr/>
      </dsp:nvSpPr>
      <dsp:spPr>
        <a:xfrm>
          <a:off x="6379844" y="478533"/>
          <a:ext cx="828146" cy="828146"/>
        </a:xfrm>
        <a:prstGeom prst="ellipse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C20AF0-FA1E-3C4A-AD07-551A27BE2B92}">
      <dsp:nvSpPr>
        <dsp:cNvPr id="0" name=""/>
        <dsp:cNvSpPr/>
      </dsp:nvSpPr>
      <dsp:spPr>
        <a:xfrm>
          <a:off x="7796918" y="0"/>
          <a:ext cx="1892456" cy="3940870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enorite" pitchFamily="2" charset="0"/>
            </a:rPr>
            <a:t>Casual</a:t>
          </a:r>
        </a:p>
      </dsp:txBody>
      <dsp:txXfrm>
        <a:off x="7796918" y="1576348"/>
        <a:ext cx="1892456" cy="1576348"/>
      </dsp:txXfrm>
    </dsp:sp>
    <dsp:sp modelId="{916140F0-4F43-9F45-8310-FCCA12DDE514}">
      <dsp:nvSpPr>
        <dsp:cNvPr id="0" name=""/>
        <dsp:cNvSpPr/>
      </dsp:nvSpPr>
      <dsp:spPr>
        <a:xfrm>
          <a:off x="8329073" y="478533"/>
          <a:ext cx="828146" cy="828146"/>
        </a:xfrm>
        <a:prstGeom prst="ellipse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07607C-A87A-3347-81F6-106C527DBD58}">
      <dsp:nvSpPr>
        <dsp:cNvPr id="0" name=""/>
        <dsp:cNvSpPr/>
      </dsp:nvSpPr>
      <dsp:spPr>
        <a:xfrm>
          <a:off x="400054" y="3040375"/>
          <a:ext cx="8914225" cy="591130"/>
        </a:xfrm>
        <a:prstGeom prst="leftRightArrow">
          <a:avLst/>
        </a:prstGeom>
        <a:solidFill>
          <a:schemeClr val="accent2">
            <a:tint val="40000"/>
            <a:hueOff val="0"/>
            <a:satOff val="0"/>
            <a:lumOff val="0"/>
            <a:alpha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5/30/2023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emf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6" Type="http://schemas.microsoft.com/office/2007/relationships/hdphoto" Target="../media/hdphoto4.wdp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gif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gif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gif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microsoft.com/office/2007/relationships/hdphoto" Target="../media/hdphoto4.wdp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microsoft.com/office/2007/relationships/hdphoto" Target="../media/hdphoto4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microsoft.com/office/2007/relationships/hdphoto" Target="../media/hdphoto4.wdp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CCDB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 txBox="1">
            <a:spLocks/>
          </p:cNvSpPr>
          <p:nvPr/>
        </p:nvSpPr>
        <p:spPr>
          <a:xfrm>
            <a:off x="4974390" y="4427216"/>
            <a:ext cx="9500507" cy="8066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Dashboard project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6875" l="1875" r="98125">
                        <a14:foregroundMark x1="50625" y1="47500" x2="50625" y2="47500"/>
                        <a14:foregroundMark x1="50625" y1="45000" x2="50625" y2="45000"/>
                        <a14:foregroundMark x1="50625" y1="39375" x2="50625" y2="39375"/>
                        <a14:foregroundMark x1="59375" y1="73750" x2="59375" y2="73750"/>
                        <a14:foregroundMark x1="19375" y1="81875" x2="19375" y2="81875"/>
                        <a14:foregroundMark x1="76875" y1="90625" x2="76875" y2="906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40829" y="275456"/>
            <a:ext cx="1524000" cy="1524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46637" y1="37168" x2="46637" y2="37168"/>
                        <a14:foregroundMark x1="68161" y1="37611" x2="68161" y2="376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82700" y="463844"/>
            <a:ext cx="1430957" cy="1450208"/>
          </a:xfrm>
          <a:prstGeom prst="rect">
            <a:avLst/>
          </a:prstGeom>
        </p:spPr>
      </p:pic>
      <p:pic>
        <p:nvPicPr>
          <p:cNvPr id="4102" name="Picture 6" descr="Dashboard GIFs - Get the best GIF on GIPHY"/>
          <p:cNvPicPr>
            <a:picLocks noChangeAspect="1" noChangeArrowheads="1" noCrop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7808" y="499403"/>
            <a:ext cx="7581942" cy="6358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 txBox="1">
            <a:spLocks/>
          </p:cNvSpPr>
          <p:nvPr/>
        </p:nvSpPr>
        <p:spPr>
          <a:xfrm>
            <a:off x="7258928" y="1862238"/>
            <a:ext cx="694868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chemeClr val="accent1">
                    <a:lumMod val="50000"/>
                  </a:schemeClr>
                </a:solidFill>
              </a:rPr>
              <a:t>Human Resources</a:t>
            </a:r>
          </a:p>
        </p:txBody>
      </p:sp>
    </p:spTree>
    <p:extLst>
      <p:ext uri="{BB962C8B-B14F-4D97-AF65-F5344CB8AC3E}">
        <p14:creationId xmlns:p14="http://schemas.microsoft.com/office/powerpoint/2010/main" val="1921597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59" y="-55166"/>
            <a:ext cx="11272481" cy="696833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CE9AC2A-20AD-8C48-B5EB-B5322BDBCDEE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113546" y="1596871"/>
            <a:ext cx="2655780" cy="4759479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 rot="504207">
            <a:off x="2119621" y="190316"/>
            <a:ext cx="5887081" cy="2440106"/>
            <a:chOff x="1716073" y="940816"/>
            <a:chExt cx="3722914" cy="1702358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1000" b="64850" l="15800" r="87450"/>
                      </a14:imgEffect>
                    </a14:imgLayer>
                  </a14:imgProps>
                </a:ext>
              </a:extLst>
            </a:blip>
            <a:srcRect l="9909" t="30669" r="13222" b="34181"/>
            <a:stretch/>
          </p:blipFill>
          <p:spPr>
            <a:xfrm rot="20724419" flipH="1">
              <a:off x="1716073" y="940816"/>
              <a:ext cx="3722914" cy="1702358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 rot="20732475">
              <a:off x="1994427" y="1427654"/>
              <a:ext cx="3025091" cy="579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1-  What is the total active and separated employees?</a:t>
              </a: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8600" y="2762055"/>
            <a:ext cx="4492553" cy="116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81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59" y="-55166"/>
            <a:ext cx="11272481" cy="696833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CE9AC2A-20AD-8C48-B5EB-B5322BDBCDEE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7772861" y="1596871"/>
            <a:ext cx="2655780" cy="47594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1228626" flipH="1">
            <a:off x="2151934" y="146566"/>
            <a:ext cx="5887081" cy="24401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21297231">
            <a:off x="2797588" y="816247"/>
            <a:ext cx="42750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2- Number of employees working per hour or salary?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2650976" y="2664060"/>
          <a:ext cx="4844143" cy="2625100"/>
        </p:xfrm>
        <a:graphic>
          <a:graphicData uri="http://schemas.openxmlformats.org/drawingml/2006/table">
            <a:tbl>
              <a:tblPr/>
              <a:tblGrid>
                <a:gridCol w="2265973">
                  <a:extLst>
                    <a:ext uri="{9D8B030D-6E8A-4147-A177-3AD203B41FA5}">
                      <a16:colId xmlns:a16="http://schemas.microsoft.com/office/drawing/2014/main" val="4202135845"/>
                    </a:ext>
                  </a:extLst>
                </a:gridCol>
                <a:gridCol w="2578170">
                  <a:extLst>
                    <a:ext uri="{9D8B030D-6E8A-4147-A177-3AD203B41FA5}">
                      <a16:colId xmlns:a16="http://schemas.microsoft.com/office/drawing/2014/main" val="463326412"/>
                    </a:ext>
                  </a:extLst>
                </a:gridCol>
              </a:tblGrid>
              <a:tr h="98782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Row Labels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  PayTypeID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654205"/>
                  </a:ext>
                </a:extLst>
              </a:tr>
              <a:tr h="545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1127691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131394"/>
                  </a:ext>
                </a:extLst>
              </a:tr>
              <a:tr h="545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162568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44471"/>
                  </a:ext>
                </a:extLst>
              </a:tr>
              <a:tr h="545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1290259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4071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8470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59" y="0"/>
            <a:ext cx="11272481" cy="696833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CE9AC2A-20AD-8C48-B5EB-B5322BDBCDEE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-187330" y="1694430"/>
            <a:ext cx="2655780" cy="47594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1228626" flipH="1">
            <a:off x="2119621" y="11693"/>
            <a:ext cx="5887081" cy="2440106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2616007" y="2304152"/>
          <a:ext cx="7537269" cy="35400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59787">
                  <a:extLst>
                    <a:ext uri="{9D8B030D-6E8A-4147-A177-3AD203B41FA5}">
                      <a16:colId xmlns:a16="http://schemas.microsoft.com/office/drawing/2014/main" val="898111466"/>
                    </a:ext>
                  </a:extLst>
                </a:gridCol>
                <a:gridCol w="1595305">
                  <a:extLst>
                    <a:ext uri="{9D8B030D-6E8A-4147-A177-3AD203B41FA5}">
                      <a16:colId xmlns:a16="http://schemas.microsoft.com/office/drawing/2014/main" val="2161524311"/>
                    </a:ext>
                  </a:extLst>
                </a:gridCol>
                <a:gridCol w="2399962">
                  <a:extLst>
                    <a:ext uri="{9D8B030D-6E8A-4147-A177-3AD203B41FA5}">
                      <a16:colId xmlns:a16="http://schemas.microsoft.com/office/drawing/2014/main" val="2412858368"/>
                    </a:ext>
                  </a:extLst>
                </a:gridCol>
                <a:gridCol w="1682215">
                  <a:extLst>
                    <a:ext uri="{9D8B030D-6E8A-4147-A177-3AD203B41FA5}">
                      <a16:colId xmlns:a16="http://schemas.microsoft.com/office/drawing/2014/main" val="582824075"/>
                    </a:ext>
                  </a:extLst>
                </a:gridCol>
              </a:tblGrid>
              <a:tr h="944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Count of Term Reason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Column Labels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4572905"/>
                  </a:ext>
                </a:extLst>
              </a:tr>
              <a:tr h="503991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>
                          <a:effectLst/>
                        </a:rPr>
                        <a:t>Row Labels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Involuntary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Voluntary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Grand Total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8472364"/>
                  </a:ext>
                </a:extLst>
              </a:tr>
              <a:tr h="32137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Male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3501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11373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14874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4141294"/>
                  </a:ext>
                </a:extLst>
              </a:tr>
              <a:tr h="32137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Female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3893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10675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14568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889206"/>
                  </a:ext>
                </a:extLst>
              </a:tr>
              <a:tr h="503991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Grand Total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7394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22048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29442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10956926"/>
                  </a:ext>
                </a:extLst>
              </a:tr>
              <a:tr h="944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Count of Term Reason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Column Labels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42693137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 rot="21242259">
            <a:off x="2349422" y="586562"/>
            <a:ext cx="4905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 3- What is the most common Separation reason for each Gender?</a:t>
            </a:r>
          </a:p>
        </p:txBody>
      </p:sp>
    </p:spTree>
    <p:extLst>
      <p:ext uri="{BB962C8B-B14F-4D97-AF65-F5344CB8AC3E}">
        <p14:creationId xmlns:p14="http://schemas.microsoft.com/office/powerpoint/2010/main" val="1848093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59" y="-55166"/>
            <a:ext cx="11272481" cy="696833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CE9AC2A-20AD-8C48-B5EB-B5322BDBCDEE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7287040" y="1410178"/>
            <a:ext cx="2655780" cy="47594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1228626" flipH="1">
            <a:off x="2151934" y="255089"/>
            <a:ext cx="5887081" cy="24401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21221121">
            <a:off x="2617816" y="810014"/>
            <a:ext cx="4385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4- What is the average employees age for full time and part-time?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2097620" y="2725441"/>
          <a:ext cx="5129349" cy="2128951"/>
        </p:xfrm>
        <a:graphic>
          <a:graphicData uri="http://schemas.openxmlformats.org/drawingml/2006/table">
            <a:tbl>
              <a:tblPr/>
              <a:tblGrid>
                <a:gridCol w="2399384">
                  <a:extLst>
                    <a:ext uri="{9D8B030D-6E8A-4147-A177-3AD203B41FA5}">
                      <a16:colId xmlns:a16="http://schemas.microsoft.com/office/drawing/2014/main" val="1087901976"/>
                    </a:ext>
                  </a:extLst>
                </a:gridCol>
                <a:gridCol w="2729965">
                  <a:extLst>
                    <a:ext uri="{9D8B030D-6E8A-4147-A177-3AD203B41FA5}">
                      <a16:colId xmlns:a16="http://schemas.microsoft.com/office/drawing/2014/main" val="3723898730"/>
                    </a:ext>
                  </a:extLst>
                </a:gridCol>
              </a:tblGrid>
              <a:tr h="7594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work time type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of Age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9562038"/>
                  </a:ext>
                </a:extLst>
              </a:tr>
              <a:tr h="45651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Full-Time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43.79380061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117627"/>
                  </a:ext>
                </a:extLst>
              </a:tr>
              <a:tr h="45651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Part-Time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35.38892361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06347"/>
                  </a:ext>
                </a:extLst>
              </a:tr>
              <a:tr h="45651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39.50014842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297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5038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59" y="-55166"/>
            <a:ext cx="11272481" cy="696833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9AC2A-20AD-8C48-B5EB-B5322BDBCDEE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5/30/2023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PRESENTATION TITLE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113546" y="1596871"/>
            <a:ext cx="2655780" cy="47594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1228626" flipH="1">
            <a:off x="2119621" y="11693"/>
            <a:ext cx="5887081" cy="244010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21205830">
            <a:off x="2505080" y="713819"/>
            <a:ext cx="46538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5- Number of employees in each region?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4661015" y="2557198"/>
          <a:ext cx="4201887" cy="2969122"/>
        </p:xfrm>
        <a:graphic>
          <a:graphicData uri="http://schemas.openxmlformats.org/drawingml/2006/table">
            <a:tbl>
              <a:tblPr/>
              <a:tblGrid>
                <a:gridCol w="1965540">
                  <a:extLst>
                    <a:ext uri="{9D8B030D-6E8A-4147-A177-3AD203B41FA5}">
                      <a16:colId xmlns:a16="http://schemas.microsoft.com/office/drawing/2014/main" val="1364109027"/>
                    </a:ext>
                  </a:extLst>
                </a:gridCol>
                <a:gridCol w="2236347">
                  <a:extLst>
                    <a:ext uri="{9D8B030D-6E8A-4147-A177-3AD203B41FA5}">
                      <a16:colId xmlns:a16="http://schemas.microsoft.com/office/drawing/2014/main" val="2804183431"/>
                    </a:ext>
                  </a:extLst>
                </a:gridCol>
              </a:tblGrid>
              <a:tr h="45452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Row Labels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EmplID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1275364"/>
                  </a:ext>
                </a:extLst>
              </a:tr>
              <a:tr h="25111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222638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014911"/>
                  </a:ext>
                </a:extLst>
              </a:tr>
              <a:tr h="25111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Midwest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219885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193244"/>
                  </a:ext>
                </a:extLst>
              </a:tr>
              <a:tr h="25111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Northwest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204338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0743156"/>
                  </a:ext>
                </a:extLst>
              </a:tr>
              <a:tr h="25111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143691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31663"/>
                  </a:ext>
                </a:extLst>
              </a:tr>
              <a:tr h="25111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Central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196283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4191016"/>
                  </a:ext>
                </a:extLst>
              </a:tr>
              <a:tr h="25111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209858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236987"/>
                  </a:ext>
                </a:extLst>
              </a:tr>
              <a:tr h="25111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93566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115939"/>
                  </a:ext>
                </a:extLst>
              </a:tr>
              <a:tr h="25111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1290259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4036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0520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11" y="-55166"/>
            <a:ext cx="11278578" cy="696833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9AC2A-20AD-8C48-B5EB-B5322BDBCDEE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5/30/2023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PRESENTATION TITLE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8326357" y="1370497"/>
            <a:ext cx="2655780" cy="47594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1228626" flipH="1">
            <a:off x="1984417" y="150443"/>
            <a:ext cx="5887081" cy="24401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21311111">
            <a:off x="2535157" y="753280"/>
            <a:ext cx="45917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6- What is the percentage of voluntary and </a:t>
            </a:r>
            <a:r>
              <a:rPr lang="en-US" sz="2400" dirty="0" err="1"/>
              <a:t>unvoluntary</a:t>
            </a:r>
            <a:r>
              <a:rPr lang="en-US" sz="2400" dirty="0"/>
              <a:t> for each gender?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335672" y="2762055"/>
          <a:ext cx="7184573" cy="20839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67991">
                  <a:extLst>
                    <a:ext uri="{9D8B030D-6E8A-4147-A177-3AD203B41FA5}">
                      <a16:colId xmlns:a16="http://schemas.microsoft.com/office/drawing/2014/main" val="1907888723"/>
                    </a:ext>
                  </a:extLst>
                </a:gridCol>
                <a:gridCol w="1493213">
                  <a:extLst>
                    <a:ext uri="{9D8B030D-6E8A-4147-A177-3AD203B41FA5}">
                      <a16:colId xmlns:a16="http://schemas.microsoft.com/office/drawing/2014/main" val="2315844293"/>
                    </a:ext>
                  </a:extLst>
                </a:gridCol>
                <a:gridCol w="2247805">
                  <a:extLst>
                    <a:ext uri="{9D8B030D-6E8A-4147-A177-3AD203B41FA5}">
                      <a16:colId xmlns:a16="http://schemas.microsoft.com/office/drawing/2014/main" val="3303338018"/>
                    </a:ext>
                  </a:extLst>
                </a:gridCol>
                <a:gridCol w="1575564">
                  <a:extLst>
                    <a:ext uri="{9D8B030D-6E8A-4147-A177-3AD203B41FA5}">
                      <a16:colId xmlns:a16="http://schemas.microsoft.com/office/drawing/2014/main" val="504204310"/>
                    </a:ext>
                  </a:extLst>
                </a:gridCol>
              </a:tblGrid>
              <a:tr h="6203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Count of Term Reason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Column Labels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41471163"/>
                  </a:ext>
                </a:extLst>
              </a:tr>
              <a:tr h="41744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Row Labels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>
                          <a:effectLst/>
                        </a:rPr>
                        <a:t>Involuntary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>
                          <a:effectLst/>
                        </a:rPr>
                        <a:t>Voluntary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Grand Total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47115020"/>
                  </a:ext>
                </a:extLst>
              </a:tr>
              <a:tr h="230631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Male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11.89%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38.63%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50.52%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9646862"/>
                  </a:ext>
                </a:extLst>
              </a:tr>
              <a:tr h="230631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Female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13.22%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36.26%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49.48%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45269613"/>
                  </a:ext>
                </a:extLst>
              </a:tr>
              <a:tr h="41744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Grand Total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25.11%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74.89%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100.00%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3255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4947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11" y="-81292"/>
            <a:ext cx="11278578" cy="696833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E9AC2A-20AD-8C48-B5EB-B5322BDBCDEE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5/30/2023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PRESENTATION TITLE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113546" y="1596871"/>
            <a:ext cx="2655780" cy="47594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1228626" flipH="1">
            <a:off x="2125343" y="2423"/>
            <a:ext cx="6052798" cy="255524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21249641">
            <a:off x="2379232" y="631581"/>
            <a:ext cx="5255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7- What is the region with the maximum hired and that of maximum separated employees?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038600" y="2573385"/>
          <a:ext cx="5314406" cy="3211605"/>
        </p:xfrm>
        <a:graphic>
          <a:graphicData uri="http://schemas.openxmlformats.org/drawingml/2006/table">
            <a:tbl>
              <a:tblPr/>
              <a:tblGrid>
                <a:gridCol w="1490949">
                  <a:extLst>
                    <a:ext uri="{9D8B030D-6E8A-4147-A177-3AD203B41FA5}">
                      <a16:colId xmlns:a16="http://schemas.microsoft.com/office/drawing/2014/main" val="1310550940"/>
                    </a:ext>
                  </a:extLst>
                </a:gridCol>
                <a:gridCol w="1696370">
                  <a:extLst>
                    <a:ext uri="{9D8B030D-6E8A-4147-A177-3AD203B41FA5}">
                      <a16:colId xmlns:a16="http://schemas.microsoft.com/office/drawing/2014/main" val="58901175"/>
                    </a:ext>
                  </a:extLst>
                </a:gridCol>
                <a:gridCol w="2127087">
                  <a:extLst>
                    <a:ext uri="{9D8B030D-6E8A-4147-A177-3AD203B41FA5}">
                      <a16:colId xmlns:a16="http://schemas.microsoft.com/office/drawing/2014/main" val="2105448892"/>
                    </a:ext>
                  </a:extLst>
                </a:gridCol>
              </a:tblGrid>
              <a:tr h="35684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Hire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separated region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131562"/>
                  </a:ext>
                </a:extLst>
              </a:tr>
              <a:tr h="35684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222638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4,959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5497118"/>
                  </a:ext>
                </a:extLst>
              </a:tr>
              <a:tr h="35684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Midwest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219885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4,220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3604747"/>
                  </a:ext>
                </a:extLst>
              </a:tr>
              <a:tr h="35684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Northwest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204338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5,775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9195151"/>
                  </a:ext>
                </a:extLst>
              </a:tr>
              <a:tr h="35684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143691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2,257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0309111"/>
                  </a:ext>
                </a:extLst>
              </a:tr>
              <a:tr h="35684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Central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196283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4,710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2155042"/>
                  </a:ext>
                </a:extLst>
              </a:tr>
              <a:tr h="35684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209858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4,934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187320"/>
                  </a:ext>
                </a:extLst>
              </a:tr>
              <a:tr h="35684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93566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7263720"/>
                  </a:ext>
                </a:extLst>
              </a:tr>
              <a:tr h="35684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1290259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29,442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54551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8146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601979" y="0"/>
            <a:ext cx="11272157" cy="6969567"/>
            <a:chOff x="615042" y="0"/>
            <a:chExt cx="11272157" cy="7191636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5042" y="0"/>
              <a:ext cx="11272157" cy="7191636"/>
            </a:xfrm>
            <a:prstGeom prst="rect">
              <a:avLst/>
            </a:prstGeom>
          </p:spPr>
        </p:pic>
        <p:sp>
          <p:nvSpPr>
            <p:cNvPr id="49" name="Rectangle 48"/>
            <p:cNvSpPr/>
            <p:nvPr/>
          </p:nvSpPr>
          <p:spPr>
            <a:xfrm>
              <a:off x="2116182" y="1214845"/>
              <a:ext cx="7289075" cy="4572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1" name="Picture 70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4472485" y="1888210"/>
            <a:ext cx="2235926" cy="4007050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967751" y="990664"/>
            <a:ext cx="8582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Asking exploratory question?</a:t>
            </a:r>
          </a:p>
        </p:txBody>
      </p:sp>
      <p:pic>
        <p:nvPicPr>
          <p:cNvPr id="73" name="Picture 72"/>
          <p:cNvPicPr>
            <a:picLocks noChangeAspect="1"/>
          </p:cNvPicPr>
          <p:nvPr/>
        </p:nvPicPr>
        <p:blipFill rotWithShape="1">
          <a:blip r:embed="rId4"/>
          <a:srcRect b="10803"/>
          <a:stretch/>
        </p:blipFill>
        <p:spPr>
          <a:xfrm>
            <a:off x="1802994" y="711158"/>
            <a:ext cx="1282323" cy="1143786"/>
          </a:xfrm>
          <a:prstGeom prst="rect">
            <a:avLst/>
          </a:prstGeom>
        </p:spPr>
      </p:pic>
      <p:grpSp>
        <p:nvGrpSpPr>
          <p:cNvPr id="74" name="Group 73"/>
          <p:cNvGrpSpPr/>
          <p:nvPr/>
        </p:nvGrpSpPr>
        <p:grpSpPr>
          <a:xfrm>
            <a:off x="1080351" y="1797166"/>
            <a:ext cx="3858661" cy="1702358"/>
            <a:chOff x="1582515" y="957916"/>
            <a:chExt cx="3858661" cy="1702358"/>
          </a:xfrm>
        </p:grpSpPr>
        <p:pic>
          <p:nvPicPr>
            <p:cNvPr id="75" name="Picture 74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1000" b="64850" l="15800" r="87450"/>
                      </a14:imgEffect>
                    </a14:imgLayer>
                  </a14:imgProps>
                </a:ext>
              </a:extLst>
            </a:blip>
            <a:srcRect l="9909" t="30669" r="13222" b="34181"/>
            <a:stretch/>
          </p:blipFill>
          <p:spPr>
            <a:xfrm rot="20724419" flipH="1">
              <a:off x="1582515" y="957916"/>
              <a:ext cx="3858661" cy="1702358"/>
            </a:xfrm>
            <a:prstGeom prst="rect">
              <a:avLst/>
            </a:prstGeom>
          </p:spPr>
        </p:pic>
        <p:sp>
          <p:nvSpPr>
            <p:cNvPr id="76" name="TextBox 75"/>
            <p:cNvSpPr txBox="1"/>
            <p:nvPr/>
          </p:nvSpPr>
          <p:spPr>
            <a:xfrm rot="20732475">
              <a:off x="1675810" y="1440804"/>
              <a:ext cx="34126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1- What is the relation between ethnicity and region?</a:t>
              </a: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856198" y="3821514"/>
            <a:ext cx="4209470" cy="1786640"/>
            <a:chOff x="901884" y="2649243"/>
            <a:chExt cx="4209470" cy="1786640"/>
          </a:xfrm>
        </p:grpSpPr>
        <p:pic>
          <p:nvPicPr>
            <p:cNvPr id="78" name="Picture 77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1000" b="64850" l="15800" r="87450"/>
                      </a14:imgEffect>
                    </a14:imgLayer>
                  </a14:imgProps>
                </a:ext>
              </a:extLst>
            </a:blip>
            <a:srcRect l="9909" t="30669" r="13222" b="34181"/>
            <a:stretch/>
          </p:blipFill>
          <p:spPr>
            <a:xfrm rot="20724419" flipH="1">
              <a:off x="901884" y="2649243"/>
              <a:ext cx="4209470" cy="1786640"/>
            </a:xfrm>
            <a:prstGeom prst="rect">
              <a:avLst/>
            </a:prstGeom>
          </p:spPr>
        </p:pic>
        <p:sp>
          <p:nvSpPr>
            <p:cNvPr id="79" name="TextBox 78"/>
            <p:cNvSpPr txBox="1"/>
            <p:nvPr/>
          </p:nvSpPr>
          <p:spPr>
            <a:xfrm rot="20732475">
              <a:off x="1045345" y="3120221"/>
              <a:ext cx="3556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2- What is the relation between separation-reason and region?</a:t>
              </a: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6491280" y="1974867"/>
            <a:ext cx="3951193" cy="1683389"/>
            <a:chOff x="6202581" y="986363"/>
            <a:chExt cx="3951193" cy="1683389"/>
          </a:xfrm>
        </p:grpSpPr>
        <p:pic>
          <p:nvPicPr>
            <p:cNvPr id="81" name="Picture 80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1000" b="64850" l="15800" r="87450"/>
                      </a14:imgEffect>
                    </a14:imgLayer>
                  </a14:imgProps>
                </a:ext>
              </a:extLst>
            </a:blip>
            <a:srcRect l="9909" t="30669" r="13222" b="34181"/>
            <a:stretch/>
          </p:blipFill>
          <p:spPr>
            <a:xfrm rot="819977">
              <a:off x="6202581" y="986363"/>
              <a:ext cx="3951193" cy="1683389"/>
            </a:xfrm>
            <a:prstGeom prst="rect">
              <a:avLst/>
            </a:prstGeom>
          </p:spPr>
        </p:pic>
        <p:sp>
          <p:nvSpPr>
            <p:cNvPr id="82" name="TextBox 81"/>
            <p:cNvSpPr txBox="1"/>
            <p:nvPr/>
          </p:nvSpPr>
          <p:spPr>
            <a:xfrm rot="689109">
              <a:off x="6672871" y="1446974"/>
              <a:ext cx="32154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3-  Is there a relation between age group and bad hires?</a:t>
              </a: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6358431" y="3791280"/>
            <a:ext cx="3955228" cy="1702358"/>
            <a:chOff x="7101071" y="2555183"/>
            <a:chExt cx="3955228" cy="1702358"/>
          </a:xfrm>
        </p:grpSpPr>
        <p:pic>
          <p:nvPicPr>
            <p:cNvPr id="84" name="Picture 83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1000" b="64850" l="15800" r="87450"/>
                      </a14:imgEffect>
                    </a14:imgLayer>
                  </a14:imgProps>
                </a:ext>
              </a:extLst>
            </a:blip>
            <a:srcRect l="9909" t="30669" r="13222" b="34181"/>
            <a:stretch/>
          </p:blipFill>
          <p:spPr>
            <a:xfrm rot="875581">
              <a:off x="7101071" y="2555183"/>
              <a:ext cx="3955228" cy="1702358"/>
            </a:xfrm>
            <a:prstGeom prst="rect">
              <a:avLst/>
            </a:prstGeom>
          </p:spPr>
        </p:pic>
        <p:sp>
          <p:nvSpPr>
            <p:cNvPr id="85" name="TextBox 84"/>
            <p:cNvSpPr txBox="1"/>
            <p:nvPr/>
          </p:nvSpPr>
          <p:spPr>
            <a:xfrm rot="689109">
              <a:off x="7402171" y="3021708"/>
              <a:ext cx="35943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4-Is there a correlation between bad hires and </a:t>
              </a:r>
              <a:r>
                <a:rPr lang="en-US" dirty="0" err="1"/>
                <a:t>sep</a:t>
              </a:r>
              <a:r>
                <a:rPr lang="en-US" dirty="0"/>
                <a:t>-reason?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9757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601979" y="0"/>
            <a:ext cx="11272157" cy="6969567"/>
            <a:chOff x="615042" y="0"/>
            <a:chExt cx="11272157" cy="7191636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5042" y="0"/>
              <a:ext cx="11272157" cy="7191636"/>
            </a:xfrm>
            <a:prstGeom prst="rect">
              <a:avLst/>
            </a:prstGeom>
          </p:spPr>
        </p:pic>
        <p:sp>
          <p:nvSpPr>
            <p:cNvPr id="49" name="Rectangle 48"/>
            <p:cNvSpPr/>
            <p:nvPr/>
          </p:nvSpPr>
          <p:spPr>
            <a:xfrm>
              <a:off x="2116182" y="1214845"/>
              <a:ext cx="7289075" cy="4572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2848313" y="919733"/>
            <a:ext cx="52338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1- What is the relation between ethnicity and region?</a:t>
            </a:r>
          </a:p>
        </p:txBody>
      </p:sp>
      <p:graphicFrame>
        <p:nvGraphicFramePr>
          <p:cNvPr id="51" name="Table 50"/>
          <p:cNvGraphicFramePr>
            <a:graphicFrameLocks noGrp="1"/>
          </p:cNvGraphicFramePr>
          <p:nvPr/>
        </p:nvGraphicFramePr>
        <p:xfrm>
          <a:off x="1374909" y="1998973"/>
          <a:ext cx="8771619" cy="2828925"/>
        </p:xfrm>
        <a:graphic>
          <a:graphicData uri="http://schemas.openxmlformats.org/drawingml/2006/table">
            <a:tbl>
              <a:tblPr/>
              <a:tblGrid>
                <a:gridCol w="2045042">
                  <a:extLst>
                    <a:ext uri="{9D8B030D-6E8A-4147-A177-3AD203B41FA5}">
                      <a16:colId xmlns:a16="http://schemas.microsoft.com/office/drawing/2014/main" val="2323153562"/>
                    </a:ext>
                  </a:extLst>
                </a:gridCol>
                <a:gridCol w="1644052">
                  <a:extLst>
                    <a:ext uri="{9D8B030D-6E8A-4147-A177-3AD203B41FA5}">
                      <a16:colId xmlns:a16="http://schemas.microsoft.com/office/drawing/2014/main" val="1809241963"/>
                    </a:ext>
                  </a:extLst>
                </a:gridCol>
                <a:gridCol w="982422">
                  <a:extLst>
                    <a:ext uri="{9D8B030D-6E8A-4147-A177-3AD203B41FA5}">
                      <a16:colId xmlns:a16="http://schemas.microsoft.com/office/drawing/2014/main" val="3734858367"/>
                    </a:ext>
                  </a:extLst>
                </a:gridCol>
                <a:gridCol w="822027">
                  <a:extLst>
                    <a:ext uri="{9D8B030D-6E8A-4147-A177-3AD203B41FA5}">
                      <a16:colId xmlns:a16="http://schemas.microsoft.com/office/drawing/2014/main" val="3706675987"/>
                    </a:ext>
                  </a:extLst>
                </a:gridCol>
                <a:gridCol w="827036">
                  <a:extLst>
                    <a:ext uri="{9D8B030D-6E8A-4147-A177-3AD203B41FA5}">
                      <a16:colId xmlns:a16="http://schemas.microsoft.com/office/drawing/2014/main" val="2325544250"/>
                    </a:ext>
                  </a:extLst>
                </a:gridCol>
                <a:gridCol w="822027">
                  <a:extLst>
                    <a:ext uri="{9D8B030D-6E8A-4147-A177-3AD203B41FA5}">
                      <a16:colId xmlns:a16="http://schemas.microsoft.com/office/drawing/2014/main" val="188461845"/>
                    </a:ext>
                  </a:extLst>
                </a:gridCol>
                <a:gridCol w="801977">
                  <a:extLst>
                    <a:ext uri="{9D8B030D-6E8A-4147-A177-3AD203B41FA5}">
                      <a16:colId xmlns:a16="http://schemas.microsoft.com/office/drawing/2014/main" val="2632235457"/>
                    </a:ext>
                  </a:extLst>
                </a:gridCol>
                <a:gridCol w="827036">
                  <a:extLst>
                    <a:ext uri="{9D8B030D-6E8A-4147-A177-3AD203B41FA5}">
                      <a16:colId xmlns:a16="http://schemas.microsoft.com/office/drawing/2014/main" val="2025820793"/>
                    </a:ext>
                  </a:extLst>
                </a:gridCol>
              </a:tblGrid>
              <a:tr h="2771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value of the ethnicity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ethnicity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4571965"/>
                  </a:ext>
                </a:extLst>
              </a:tr>
              <a:tr h="2771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 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 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 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 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 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 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 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858278"/>
                  </a:ext>
                </a:extLst>
              </a:tr>
              <a:tr h="27713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193643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14553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9EE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EF1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2663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4EDD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6E6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3803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962654"/>
                  </a:ext>
                </a:extLst>
              </a:tr>
              <a:tr h="27713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Midwest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191102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AA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14169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E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8380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1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1C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4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9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449206"/>
                  </a:ext>
                </a:extLst>
              </a:tr>
              <a:tr h="27713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Northwest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171444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B2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20526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CC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ED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2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2830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EED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2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789132"/>
                  </a:ext>
                </a:extLst>
              </a:tr>
              <a:tr h="27713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115732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C7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13947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F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1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3666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3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0D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07039"/>
                  </a:ext>
                </a:extLst>
              </a:tr>
              <a:tr h="27713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Central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162415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B5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19618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ECC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7413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1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3531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1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5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2816353"/>
                  </a:ext>
                </a:extLst>
              </a:tr>
              <a:tr h="27713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162120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B6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33380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5051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5228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4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ED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738956"/>
                  </a:ext>
                </a:extLst>
              </a:tr>
              <a:tr h="27713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63150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DCD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F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1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2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3663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1C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3457347"/>
                  </a:ext>
                </a:extLst>
              </a:tr>
            </a:tbl>
          </a:graphicData>
        </a:graphic>
      </p:graphicFrame>
      <p:graphicFrame>
        <p:nvGraphicFramePr>
          <p:cNvPr id="52" name="Table 51"/>
          <p:cNvGraphicFramePr>
            <a:graphicFrameLocks noGrp="1"/>
          </p:cNvGraphicFramePr>
          <p:nvPr/>
        </p:nvGraphicFramePr>
        <p:xfrm>
          <a:off x="2116182" y="5076141"/>
          <a:ext cx="7419704" cy="851535"/>
        </p:xfrm>
        <a:graphic>
          <a:graphicData uri="http://schemas.openxmlformats.org/drawingml/2006/table">
            <a:tbl>
              <a:tblPr/>
              <a:tblGrid>
                <a:gridCol w="6574809">
                  <a:extLst>
                    <a:ext uri="{9D8B030D-6E8A-4147-A177-3AD203B41FA5}">
                      <a16:colId xmlns:a16="http://schemas.microsoft.com/office/drawing/2014/main" val="4284358009"/>
                    </a:ext>
                  </a:extLst>
                </a:gridCol>
                <a:gridCol w="844895">
                  <a:extLst>
                    <a:ext uri="{9D8B030D-6E8A-4147-A177-3AD203B41FA5}">
                      <a16:colId xmlns:a16="http://schemas.microsoft.com/office/drawing/2014/main" val="2642421414"/>
                    </a:ext>
                  </a:extLst>
                </a:gridCol>
              </a:tblGrid>
              <a:tr h="20002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dark blue refers to the strongest relationship between the two variables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6100649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refers to moderate relationship between the two variables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50055"/>
                  </a:ext>
                </a:extLst>
              </a:tr>
              <a:tr h="20002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last color refers to weak relationship between the two variables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577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6395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575853" y="0"/>
            <a:ext cx="11272157" cy="7087133"/>
            <a:chOff x="615042" y="0"/>
            <a:chExt cx="11272157" cy="7191636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5042" y="0"/>
              <a:ext cx="11272157" cy="7191636"/>
            </a:xfrm>
            <a:prstGeom prst="rect">
              <a:avLst/>
            </a:prstGeom>
          </p:spPr>
        </p:pic>
        <p:sp>
          <p:nvSpPr>
            <p:cNvPr id="49" name="Rectangle 48"/>
            <p:cNvSpPr/>
            <p:nvPr/>
          </p:nvSpPr>
          <p:spPr>
            <a:xfrm>
              <a:off x="2116182" y="1214845"/>
              <a:ext cx="7289075" cy="4572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1854925" y="893607"/>
            <a:ext cx="64492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2- What is the relation between separation reason and region?</a:t>
            </a:r>
          </a:p>
        </p:txBody>
      </p:sp>
      <p:graphicFrame>
        <p:nvGraphicFramePr>
          <p:cNvPr id="52" name="Table 51"/>
          <p:cNvGraphicFramePr>
            <a:graphicFrameLocks noGrp="1"/>
          </p:cNvGraphicFramePr>
          <p:nvPr/>
        </p:nvGraphicFramePr>
        <p:xfrm>
          <a:off x="2116182" y="5076141"/>
          <a:ext cx="7419704" cy="851535"/>
        </p:xfrm>
        <a:graphic>
          <a:graphicData uri="http://schemas.openxmlformats.org/drawingml/2006/table">
            <a:tbl>
              <a:tblPr/>
              <a:tblGrid>
                <a:gridCol w="7419704">
                  <a:extLst>
                    <a:ext uri="{9D8B030D-6E8A-4147-A177-3AD203B41FA5}">
                      <a16:colId xmlns:a16="http://schemas.microsoft.com/office/drawing/2014/main" val="428435800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dark blue refers to the strongest relationship between the two variables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6100649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blue refers to moderate relationship between the two variables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5005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the last color refers to weak relationship between the two variables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577266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2899955" y="2045842"/>
          <a:ext cx="5812972" cy="27029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07489">
                  <a:extLst>
                    <a:ext uri="{9D8B030D-6E8A-4147-A177-3AD203B41FA5}">
                      <a16:colId xmlns:a16="http://schemas.microsoft.com/office/drawing/2014/main" val="1678101486"/>
                    </a:ext>
                  </a:extLst>
                </a:gridCol>
                <a:gridCol w="2131677">
                  <a:extLst>
                    <a:ext uri="{9D8B030D-6E8A-4147-A177-3AD203B41FA5}">
                      <a16:colId xmlns:a16="http://schemas.microsoft.com/office/drawing/2014/main" val="3466352686"/>
                    </a:ext>
                  </a:extLst>
                </a:gridCol>
                <a:gridCol w="1273806">
                  <a:extLst>
                    <a:ext uri="{9D8B030D-6E8A-4147-A177-3AD203B41FA5}">
                      <a16:colId xmlns:a16="http://schemas.microsoft.com/office/drawing/2014/main" val="4193738163"/>
                    </a:ext>
                  </a:extLst>
                </a:gridCol>
              </a:tblGrid>
              <a:tr h="43218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Count of Term Reason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Column Labels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65477831"/>
                  </a:ext>
                </a:extLst>
              </a:tr>
              <a:tr h="23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Row Labels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Involuntary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Voluntary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172225"/>
                  </a:ext>
                </a:extLst>
              </a:tr>
              <a:tr h="23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North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956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4003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51095481"/>
                  </a:ext>
                </a:extLst>
              </a:tr>
              <a:tr h="23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Midwest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802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3418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17235131"/>
                  </a:ext>
                </a:extLst>
              </a:tr>
              <a:tr h="23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Northwest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1447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4328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90878144"/>
                  </a:ext>
                </a:extLst>
              </a:tr>
              <a:tr h="23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East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802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1455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32378616"/>
                  </a:ext>
                </a:extLst>
              </a:tr>
              <a:tr h="23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Central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1062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3648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4359411"/>
                  </a:ext>
                </a:extLst>
              </a:tr>
              <a:tr h="23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South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1447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3487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40978573"/>
                  </a:ext>
                </a:extLst>
              </a:tr>
              <a:tr h="23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878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1709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962566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1233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741" b="85648" l="18000" r="79400"/>
                    </a14:imgEffect>
                  </a14:imgLayer>
                </a14:imgProps>
              </a:ext>
            </a:extLst>
          </a:blip>
          <a:srcRect l="16946" t="4644" r="16930" b="22303"/>
          <a:stretch/>
        </p:blipFill>
        <p:spPr>
          <a:xfrm>
            <a:off x="-98597" y="-587219"/>
            <a:ext cx="8184506" cy="694356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72553" y="1425388"/>
            <a:ext cx="4101353" cy="4598894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7679" y="1943917"/>
            <a:ext cx="4865955" cy="399576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44546A"/>
                </a:solidFill>
                <a:latin typeface="+mj-lt"/>
              </a:rPr>
              <a:t>Introduction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44546A"/>
                </a:solidFill>
                <a:latin typeface="+mj-lt"/>
              </a:rPr>
              <a:t>Goal</a:t>
            </a:r>
            <a:endParaRPr lang="ar-EG" b="1" dirty="0">
              <a:solidFill>
                <a:srgbClr val="44546A"/>
              </a:solidFill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44546A"/>
                </a:solidFill>
                <a:latin typeface="+mj-lt"/>
              </a:rPr>
              <a:t>Variables and measures description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44546A"/>
                </a:solidFill>
                <a:latin typeface="+mj-lt"/>
              </a:rPr>
              <a:t>Questions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44546A"/>
                </a:solidFill>
                <a:latin typeface="+mj-lt"/>
              </a:rPr>
              <a:t>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44546A"/>
                </a:solidFill>
                <a:latin typeface="+mj-lt"/>
              </a:rPr>
              <a:t>Team members</a:t>
            </a:r>
          </a:p>
        </p:txBody>
      </p:sp>
    </p:spTree>
    <p:extLst>
      <p:ext uri="{BB962C8B-B14F-4D97-AF65-F5344CB8AC3E}">
        <p14:creationId xmlns:p14="http://schemas.microsoft.com/office/powerpoint/2010/main" val="2403553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628105" y="0"/>
            <a:ext cx="11272157" cy="6943442"/>
            <a:chOff x="615042" y="0"/>
            <a:chExt cx="11272157" cy="7191636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5042" y="0"/>
              <a:ext cx="11272157" cy="7191636"/>
            </a:xfrm>
            <a:prstGeom prst="rect">
              <a:avLst/>
            </a:prstGeom>
          </p:spPr>
        </p:pic>
        <p:sp>
          <p:nvSpPr>
            <p:cNvPr id="49" name="Rectangle 48"/>
            <p:cNvSpPr/>
            <p:nvPr/>
          </p:nvSpPr>
          <p:spPr>
            <a:xfrm>
              <a:off x="2116182" y="1214845"/>
              <a:ext cx="7289075" cy="4572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1854925" y="893607"/>
            <a:ext cx="64492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3-  Is there a relation between age group and bad hires?</a:t>
            </a:r>
          </a:p>
        </p:txBody>
      </p:sp>
      <p:graphicFrame>
        <p:nvGraphicFramePr>
          <p:cNvPr id="52" name="Table 51"/>
          <p:cNvGraphicFramePr>
            <a:graphicFrameLocks noGrp="1"/>
          </p:cNvGraphicFramePr>
          <p:nvPr/>
        </p:nvGraphicFramePr>
        <p:xfrm>
          <a:off x="2377439" y="4747548"/>
          <a:ext cx="7419704" cy="851535"/>
        </p:xfrm>
        <a:graphic>
          <a:graphicData uri="http://schemas.openxmlformats.org/drawingml/2006/table">
            <a:tbl>
              <a:tblPr/>
              <a:tblGrid>
                <a:gridCol w="7419704">
                  <a:extLst>
                    <a:ext uri="{9D8B030D-6E8A-4147-A177-3AD203B41FA5}">
                      <a16:colId xmlns:a16="http://schemas.microsoft.com/office/drawing/2014/main" val="428435800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dark blue refers to the strongest relationship between the two variables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6100649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blue refers to moderate relationship between the two variables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5005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dark blue refers to the strongest relationship between the two variables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577266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170486" y="2045842"/>
          <a:ext cx="5133702" cy="23383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47372">
                  <a:extLst>
                    <a:ext uri="{9D8B030D-6E8A-4147-A177-3AD203B41FA5}">
                      <a16:colId xmlns:a16="http://schemas.microsoft.com/office/drawing/2014/main" val="1016295204"/>
                    </a:ext>
                  </a:extLst>
                </a:gridCol>
                <a:gridCol w="1806711">
                  <a:extLst>
                    <a:ext uri="{9D8B030D-6E8A-4147-A177-3AD203B41FA5}">
                      <a16:colId xmlns:a16="http://schemas.microsoft.com/office/drawing/2014/main" val="3280129709"/>
                    </a:ext>
                  </a:extLst>
                </a:gridCol>
                <a:gridCol w="1079619">
                  <a:extLst>
                    <a:ext uri="{9D8B030D-6E8A-4147-A177-3AD203B41FA5}">
                      <a16:colId xmlns:a16="http://schemas.microsoft.com/office/drawing/2014/main" val="406842207"/>
                    </a:ext>
                  </a:extLst>
                </a:gridCol>
              </a:tblGrid>
              <a:tr h="6596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Count of Age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Column Labels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6037136"/>
                  </a:ext>
                </a:extLst>
              </a:tr>
              <a:tr h="41968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Row Labels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>
                          <a:effectLst/>
                        </a:rPr>
                        <a:t>not bad hire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bad hire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58373"/>
                  </a:ext>
                </a:extLst>
              </a:tr>
              <a:tr h="41968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&lt;30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 dirty="0">
                          <a:effectLst/>
                        </a:rPr>
                        <a:t>456991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>
                          <a:effectLst/>
                        </a:rPr>
                        <a:t>7058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7565131"/>
                  </a:ext>
                </a:extLst>
              </a:tr>
              <a:tr h="41968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>
                          <a:effectLst/>
                        </a:rPr>
                        <a:t>30-49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 dirty="0">
                          <a:effectLst/>
                        </a:rPr>
                        <a:t>421399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 dirty="0">
                          <a:effectLst/>
                        </a:rPr>
                        <a:t>1900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18315564"/>
                  </a:ext>
                </a:extLst>
              </a:tr>
              <a:tr h="41968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>
                          <a:effectLst/>
                        </a:rPr>
                        <a:t>50+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>
                          <a:effectLst/>
                        </a:rPr>
                        <a:t>402031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 dirty="0">
                          <a:effectLst/>
                        </a:rPr>
                        <a:t>880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45112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3365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615042" y="0"/>
            <a:ext cx="11272157" cy="6858000"/>
            <a:chOff x="615042" y="0"/>
            <a:chExt cx="11272157" cy="6858000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5042" y="0"/>
              <a:ext cx="11272157" cy="6858000"/>
            </a:xfrm>
            <a:prstGeom prst="rect">
              <a:avLst/>
            </a:prstGeom>
          </p:spPr>
        </p:pic>
        <p:sp>
          <p:nvSpPr>
            <p:cNvPr id="49" name="Rectangle 48"/>
            <p:cNvSpPr/>
            <p:nvPr/>
          </p:nvSpPr>
          <p:spPr>
            <a:xfrm>
              <a:off x="2116182" y="1214845"/>
              <a:ext cx="7289075" cy="4572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1724296" y="851535"/>
            <a:ext cx="64492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4-Is there a correlation between bad hires and </a:t>
            </a:r>
            <a:r>
              <a:rPr lang="en-US" sz="2400" b="1" dirty="0" err="1">
                <a:solidFill>
                  <a:schemeClr val="accent1">
                    <a:lumMod val="75000"/>
                  </a:schemeClr>
                </a:solidFill>
              </a:rPr>
              <a:t>sep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-reason? </a:t>
            </a:r>
          </a:p>
        </p:txBody>
      </p:sp>
      <p:graphicFrame>
        <p:nvGraphicFramePr>
          <p:cNvPr id="52" name="Table 51"/>
          <p:cNvGraphicFramePr>
            <a:graphicFrameLocks noGrp="1"/>
          </p:cNvGraphicFramePr>
          <p:nvPr/>
        </p:nvGraphicFramePr>
        <p:xfrm>
          <a:off x="2272936" y="4714178"/>
          <a:ext cx="7419704" cy="851535"/>
        </p:xfrm>
        <a:graphic>
          <a:graphicData uri="http://schemas.openxmlformats.org/drawingml/2006/table">
            <a:tbl>
              <a:tblPr/>
              <a:tblGrid>
                <a:gridCol w="7419704">
                  <a:extLst>
                    <a:ext uri="{9D8B030D-6E8A-4147-A177-3AD203B41FA5}">
                      <a16:colId xmlns:a16="http://schemas.microsoft.com/office/drawing/2014/main" val="428435800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dark blue refers to the strongest relationship between the two variables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6100649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blue refers to moderate relationship between the two variables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5005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dark blue refers to the strongest relationship between the two variables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57726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916281" y="2334646"/>
          <a:ext cx="5688876" cy="2016222"/>
        </p:xfrm>
        <a:graphic>
          <a:graphicData uri="http://schemas.openxmlformats.org/drawingml/2006/table">
            <a:tbl>
              <a:tblPr/>
              <a:tblGrid>
                <a:gridCol w="2490409">
                  <a:extLst>
                    <a:ext uri="{9D8B030D-6E8A-4147-A177-3AD203B41FA5}">
                      <a16:colId xmlns:a16="http://schemas.microsoft.com/office/drawing/2014/main" val="569224951"/>
                    </a:ext>
                  </a:extLst>
                </a:gridCol>
                <a:gridCol w="2002094">
                  <a:extLst>
                    <a:ext uri="{9D8B030D-6E8A-4147-A177-3AD203B41FA5}">
                      <a16:colId xmlns:a16="http://schemas.microsoft.com/office/drawing/2014/main" val="2284800902"/>
                    </a:ext>
                  </a:extLst>
                </a:gridCol>
                <a:gridCol w="1196373">
                  <a:extLst>
                    <a:ext uri="{9D8B030D-6E8A-4147-A177-3AD203B41FA5}">
                      <a16:colId xmlns:a16="http://schemas.microsoft.com/office/drawing/2014/main" val="971586027"/>
                    </a:ext>
                  </a:extLst>
                </a:gridCol>
              </a:tblGrid>
              <a:tr h="6909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Term Reason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Column Labels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3013953"/>
                  </a:ext>
                </a:extLst>
              </a:tr>
              <a:tr h="5246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Row Labels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not bad hire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bad hire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3152868"/>
                  </a:ext>
                </a:extLst>
              </a:tr>
              <a:tr h="35944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Involuntary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8D5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2288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254275"/>
                  </a:ext>
                </a:extLst>
              </a:tr>
              <a:tr h="35944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Voluntary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14498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C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6488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7964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06620" y="206892"/>
            <a:ext cx="8582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Asking Predictive questions 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10803"/>
          <a:stretch/>
        </p:blipFill>
        <p:spPr>
          <a:xfrm>
            <a:off x="1841863" y="-72614"/>
            <a:ext cx="1282323" cy="11437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4655365" y="1653079"/>
            <a:ext cx="2235926" cy="40070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0715019" flipH="1">
            <a:off x="778114" y="3419879"/>
            <a:ext cx="4457011" cy="2038035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998232" y="618495"/>
            <a:ext cx="4499092" cy="2057277"/>
            <a:chOff x="907704" y="689401"/>
            <a:chExt cx="4499092" cy="2057277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1000" b="64850" l="15800" r="87450"/>
                      </a14:imgEffect>
                    </a14:imgLayer>
                  </a14:imgProps>
                </a:ext>
              </a:extLst>
            </a:blip>
            <a:srcRect l="9909" t="30669" r="13222" b="34181"/>
            <a:stretch/>
          </p:blipFill>
          <p:spPr>
            <a:xfrm rot="20724419" flipH="1">
              <a:off x="907704" y="689401"/>
              <a:ext cx="4499092" cy="2057277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 rot="20802841">
              <a:off x="1236777" y="1198122"/>
              <a:ext cx="404849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1-    Can we predict the separation reason of  employees for the next 4 months?</a:t>
              </a:r>
              <a:endParaRPr lang="en-US" dirty="0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330F8D8-0054-315C-0174-EBEA991764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819977">
            <a:off x="6320229" y="999203"/>
            <a:ext cx="4479805" cy="20256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22543F-4DF7-6B79-3326-D440CD00A132}"/>
              </a:ext>
            </a:extLst>
          </p:cNvPr>
          <p:cNvSpPr txBox="1"/>
          <p:nvPr/>
        </p:nvSpPr>
        <p:spPr>
          <a:xfrm rot="20757943">
            <a:off x="966801" y="4028967"/>
            <a:ext cx="3679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2- Can we predict the percentage of bad hires for the next year?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3E97CF-DE5B-3FA0-BEAC-B17AD58EE659}"/>
              </a:ext>
            </a:extLst>
          </p:cNvPr>
          <p:cNvSpPr txBox="1"/>
          <p:nvPr/>
        </p:nvSpPr>
        <p:spPr>
          <a:xfrm rot="753908">
            <a:off x="6818559" y="1520600"/>
            <a:ext cx="38709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3-    Can we predict the percentage of voluntary employees for the next 2 year?</a:t>
            </a:r>
            <a:endParaRPr lang="en-US" dirty="0"/>
          </a:p>
        </p:txBody>
      </p:sp>
      <p:pic>
        <p:nvPicPr>
          <p:cNvPr id="5122" name="Picture 2" descr="Question Marks (GIF) | Whatsapp png, Animação, Gif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644" y="2169902"/>
            <a:ext cx="30480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00518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3F7063-A64B-CB42-8BBF-BF5242426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75428-5BE0-934D-BB71-675F8E23A386}" type="datetime1">
              <a:rPr lang="en-US" smtClean="0"/>
              <a:t>5/30/2023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4EA976-8646-0143-BA18-8675E6FA5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03A5E2-8F37-D546-BCD9-24A2037BB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C45A3-AC47-9349-A682-E4CF52C15411}"/>
              </a:ext>
            </a:extLst>
          </p:cNvPr>
          <p:cNvSpPr txBox="1"/>
          <p:nvPr/>
        </p:nvSpPr>
        <p:spPr>
          <a:xfrm>
            <a:off x="745915" y="302809"/>
            <a:ext cx="98540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1- Can we predict the separation reason of  employees for the next 4 months?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B228AAA-8667-D98A-B18E-52CDF73B2209}"/>
              </a:ext>
            </a:extLst>
          </p:cNvPr>
          <p:cNvGraphicFramePr>
            <a:graphicFrameLocks noGrp="1"/>
          </p:cNvGraphicFramePr>
          <p:nvPr/>
        </p:nvGraphicFramePr>
        <p:xfrm>
          <a:off x="1102311" y="2067038"/>
          <a:ext cx="2814220" cy="4072776"/>
        </p:xfrm>
        <a:graphic>
          <a:graphicData uri="http://schemas.openxmlformats.org/drawingml/2006/table">
            <a:tbl>
              <a:tblPr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006297">
                  <a:extLst>
                    <a:ext uri="{9D8B030D-6E8A-4147-A177-3AD203B41FA5}">
                      <a16:colId xmlns:a16="http://schemas.microsoft.com/office/drawing/2014/main" val="3068047294"/>
                    </a:ext>
                  </a:extLst>
                </a:gridCol>
                <a:gridCol w="1807923">
                  <a:extLst>
                    <a:ext uri="{9D8B030D-6E8A-4147-A177-3AD203B41FA5}">
                      <a16:colId xmlns:a16="http://schemas.microsoft.com/office/drawing/2014/main" val="3466334639"/>
                    </a:ext>
                  </a:extLst>
                </a:gridCol>
              </a:tblGrid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months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Count of </a:t>
                      </a:r>
                      <a:r>
                        <a:rPr lang="en-US" sz="1600" u="none" strike="noStrike" dirty="0" err="1">
                          <a:effectLst/>
                        </a:rPr>
                        <a:t>TermReason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59266963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Jan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1961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57725571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Feb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1798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82602601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2105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9661627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Apr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2196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98817454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2628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01113026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Jun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2561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92458376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Jul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2664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06206508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Aug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3437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26943607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Sep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2801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90572836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Oct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2691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90925182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Nov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2379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53774527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2221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08721821"/>
                  </a:ext>
                </a:extLst>
              </a:tr>
              <a:tr h="2568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Grand Total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29442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70180380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E7FF6B86-AA80-1ABF-7A61-2E945C74C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99" y="3212172"/>
            <a:ext cx="5298395" cy="23908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4D8E745-B104-95C0-6FE7-8CDA10162BC7}"/>
              </a:ext>
            </a:extLst>
          </p:cNvPr>
          <p:cNvSpPr txBox="1"/>
          <p:nvPr/>
        </p:nvSpPr>
        <p:spPr>
          <a:xfrm>
            <a:off x="5672927" y="1999403"/>
            <a:ext cx="4793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 prediction of separation reason for the next 4 months is polynomial </a:t>
            </a:r>
            <a:r>
              <a:rPr lang="en-GB" dirty="0">
                <a:solidFill>
                  <a:srgbClr val="FF0000"/>
                </a:solidFill>
              </a:rPr>
              <a:t>decreasing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9154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3F7063-A64B-CB42-8BBF-BF5242426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75428-5BE0-934D-BB71-675F8E23A386}" type="datetime1">
              <a:rPr lang="en-US" smtClean="0"/>
              <a:t>5/30/2023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4EA976-8646-0143-BA18-8675E6FA5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03A5E2-8F37-D546-BCD9-24A2037BB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9C86F5-CFC9-29E6-F5EA-02364E944BFB}"/>
              </a:ext>
            </a:extLst>
          </p:cNvPr>
          <p:cNvSpPr txBox="1"/>
          <p:nvPr/>
        </p:nvSpPr>
        <p:spPr>
          <a:xfrm>
            <a:off x="507549" y="277397"/>
            <a:ext cx="10802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2- Can we predict the percentage of bad hires for the next year?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574CFD7-1E52-58EE-F09F-88DA1531AAE1}"/>
              </a:ext>
            </a:extLst>
          </p:cNvPr>
          <p:cNvGraphicFramePr>
            <a:graphicFrameLocks noGrp="1"/>
          </p:cNvGraphicFramePr>
          <p:nvPr/>
        </p:nvGraphicFramePr>
        <p:xfrm>
          <a:off x="1074198" y="2999642"/>
          <a:ext cx="3201765" cy="27556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44873">
                  <a:extLst>
                    <a:ext uri="{9D8B030D-6E8A-4147-A177-3AD203B41FA5}">
                      <a16:colId xmlns:a16="http://schemas.microsoft.com/office/drawing/2014/main" val="243354000"/>
                    </a:ext>
                  </a:extLst>
                </a:gridCol>
                <a:gridCol w="2056892">
                  <a:extLst>
                    <a:ext uri="{9D8B030D-6E8A-4147-A177-3AD203B41FA5}">
                      <a16:colId xmlns:a16="http://schemas.microsoft.com/office/drawing/2014/main" val="1780804093"/>
                    </a:ext>
                  </a:extLst>
                </a:gridCol>
              </a:tblGrid>
              <a:tr h="62046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Row Labels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Count of </a:t>
                      </a:r>
                      <a:r>
                        <a:rPr lang="en-US" sz="1800" u="none" strike="noStrike" dirty="0" err="1">
                          <a:effectLst/>
                        </a:rPr>
                        <a:t>BadHires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49056877"/>
                  </a:ext>
                </a:extLst>
              </a:tr>
              <a:tr h="37867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19.00%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91394523"/>
                  </a:ext>
                </a:extLst>
              </a:tr>
              <a:tr h="37867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23.65%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09449028"/>
                  </a:ext>
                </a:extLst>
              </a:tr>
              <a:tr h="37867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27.57%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9481486"/>
                  </a:ext>
                </a:extLst>
              </a:tr>
              <a:tr h="37867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29.79%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60892539"/>
                  </a:ext>
                </a:extLst>
              </a:tr>
              <a:tr h="62046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Grand Total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100.00%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34130008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FB86B38A-A78A-C37E-E671-DA2622AA5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793" y="2999642"/>
            <a:ext cx="4665591" cy="27556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D1617F-B981-1C1B-A4DC-668680C01B63}"/>
              </a:ext>
            </a:extLst>
          </p:cNvPr>
          <p:cNvSpPr txBox="1"/>
          <p:nvPr/>
        </p:nvSpPr>
        <p:spPr>
          <a:xfrm>
            <a:off x="1242874" y="2038629"/>
            <a:ext cx="10138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The prediction of the percentage of bad hires for the next year is linearly </a:t>
            </a:r>
            <a:r>
              <a:rPr lang="en-GB" sz="2000" dirty="0">
                <a:solidFill>
                  <a:srgbClr val="FF0000"/>
                </a:solidFill>
              </a:rPr>
              <a:t>increasing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1601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3F7063-A64B-CB42-8BBF-BF5242426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75428-5BE0-934D-BB71-675F8E23A386}" type="datetime1">
              <a:rPr lang="en-US" smtClean="0"/>
              <a:t>5/30/2023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4EA976-8646-0143-BA18-8675E6FA5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03A5E2-8F37-D546-BCD9-24A2037BB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9C86F5-CFC9-29E6-F5EA-02364E944BFB}"/>
              </a:ext>
            </a:extLst>
          </p:cNvPr>
          <p:cNvSpPr txBox="1"/>
          <p:nvPr/>
        </p:nvSpPr>
        <p:spPr>
          <a:xfrm>
            <a:off x="507549" y="277397"/>
            <a:ext cx="108026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+mj-lt"/>
              </a:rPr>
              <a:t>3-</a:t>
            </a:r>
            <a:r>
              <a:rPr lang="ar-EG" sz="36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GB" sz="3600" b="1" dirty="0">
                <a:solidFill>
                  <a:schemeClr val="bg1"/>
                </a:solidFill>
                <a:latin typeface="+mj-lt"/>
              </a:rPr>
              <a:t>Can we predict the percentage of voluntary employees for the next 2 year?</a:t>
            </a:r>
            <a:endParaRPr lang="en-US" sz="3600" b="1" dirty="0">
              <a:solidFill>
                <a:schemeClr val="bg1"/>
              </a:solidFill>
              <a:latin typeface="+mj-lt"/>
            </a:endParaRPr>
          </a:p>
          <a:p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D1617F-B981-1C1B-A4DC-668680C01B63}"/>
              </a:ext>
            </a:extLst>
          </p:cNvPr>
          <p:cNvSpPr txBox="1"/>
          <p:nvPr/>
        </p:nvSpPr>
        <p:spPr>
          <a:xfrm>
            <a:off x="494190" y="2039337"/>
            <a:ext cx="112036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The prediction of the percentage of voluntary employees for the next 2 year is logarithmic </a:t>
            </a:r>
            <a:r>
              <a:rPr lang="en-GB" sz="2000" dirty="0">
                <a:solidFill>
                  <a:srgbClr val="FF0000"/>
                </a:solidFill>
              </a:rPr>
              <a:t>increasing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AB32C46-E1FE-0FD1-2917-ED46E5D555A0}"/>
              </a:ext>
            </a:extLst>
          </p:cNvPr>
          <p:cNvGraphicFramePr>
            <a:graphicFrameLocks noGrp="1"/>
          </p:cNvGraphicFramePr>
          <p:nvPr/>
        </p:nvGraphicFramePr>
        <p:xfrm>
          <a:off x="1296141" y="3104778"/>
          <a:ext cx="3371294" cy="25862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05492">
                  <a:extLst>
                    <a:ext uri="{9D8B030D-6E8A-4147-A177-3AD203B41FA5}">
                      <a16:colId xmlns:a16="http://schemas.microsoft.com/office/drawing/2014/main" val="3960431829"/>
                    </a:ext>
                  </a:extLst>
                </a:gridCol>
                <a:gridCol w="2165802">
                  <a:extLst>
                    <a:ext uri="{9D8B030D-6E8A-4147-A177-3AD203B41FA5}">
                      <a16:colId xmlns:a16="http://schemas.microsoft.com/office/drawing/2014/main" val="4051608893"/>
                    </a:ext>
                  </a:extLst>
                </a:gridCol>
              </a:tblGrid>
              <a:tr h="61577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TermReason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V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40597847"/>
                  </a:ext>
                </a:extLst>
              </a:tr>
              <a:tr h="328412"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13048558"/>
                  </a:ext>
                </a:extLst>
              </a:tr>
              <a:tr h="3284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Row Labels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Count of TermReason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6865366"/>
                  </a:ext>
                </a:extLst>
              </a:tr>
              <a:tr h="3284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2012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3.13%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65318702"/>
                  </a:ext>
                </a:extLst>
              </a:tr>
              <a:tr h="3284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2013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43.40%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3283565"/>
                  </a:ext>
                </a:extLst>
              </a:tr>
              <a:tr h="3284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2014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53.47%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30596582"/>
                  </a:ext>
                </a:extLst>
              </a:tr>
              <a:tr h="3284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Grand Total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100.00%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25165820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C46B720C-6CA6-073C-0134-031B5062F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446" y="3104778"/>
            <a:ext cx="4658205" cy="2614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701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06620" y="206892"/>
            <a:ext cx="8582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Asking Inferential questions 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10803"/>
          <a:stretch/>
        </p:blipFill>
        <p:spPr>
          <a:xfrm>
            <a:off x="1841863" y="-72614"/>
            <a:ext cx="1282323" cy="11437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4655365" y="1653079"/>
            <a:ext cx="2235926" cy="40070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0696491" flipH="1">
            <a:off x="1056167" y="2637586"/>
            <a:ext cx="4457011" cy="2038035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962621" y="791667"/>
            <a:ext cx="4829019" cy="2057277"/>
            <a:chOff x="907704" y="689401"/>
            <a:chExt cx="4499092" cy="2057277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1000" b="64850" l="15800" r="87450"/>
                      </a14:imgEffect>
                    </a14:imgLayer>
                  </a14:imgProps>
                </a:ext>
              </a:extLst>
            </a:blip>
            <a:srcRect l="9909" t="30669" r="13222" b="34181"/>
            <a:stretch/>
          </p:blipFill>
          <p:spPr>
            <a:xfrm rot="20724419" flipH="1">
              <a:off x="907704" y="689401"/>
              <a:ext cx="4499092" cy="2057277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 rot="20802841">
              <a:off x="1145748" y="1334046"/>
              <a:ext cx="40409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1- What is the difference of separation reason with Tenure-months?</a:t>
              </a:r>
              <a:endParaRPr lang="en-US" dirty="0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330F8D8-0054-315C-0174-EBEA991764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819977">
            <a:off x="6320229" y="999203"/>
            <a:ext cx="4479805" cy="20256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22543F-4DF7-6B79-3326-D440CD00A132}"/>
              </a:ext>
            </a:extLst>
          </p:cNvPr>
          <p:cNvSpPr txBox="1"/>
          <p:nvPr/>
        </p:nvSpPr>
        <p:spPr>
          <a:xfrm rot="20757943">
            <a:off x="1445081" y="3239062"/>
            <a:ext cx="3679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2- What is the relation between separation-reason and Gender?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3E97CF-DE5B-3FA0-BEAC-B17AD58EE659}"/>
              </a:ext>
            </a:extLst>
          </p:cNvPr>
          <p:cNvSpPr txBox="1"/>
          <p:nvPr/>
        </p:nvSpPr>
        <p:spPr>
          <a:xfrm rot="753908">
            <a:off x="6818559" y="1659100"/>
            <a:ext cx="3870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3- Is there an association between age and work-type (FP)?</a:t>
            </a:r>
            <a:endParaRPr lang="en-US" dirty="0"/>
          </a:p>
        </p:txBody>
      </p:sp>
      <p:pic>
        <p:nvPicPr>
          <p:cNvPr id="13" name="Picture 2" descr="Question Marks (GIF) | Whatsapp png, Animação, Gif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644" y="2169902"/>
            <a:ext cx="30480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53625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639" y="71021"/>
            <a:ext cx="9779183" cy="2272683"/>
          </a:xfrm>
        </p:spPr>
        <p:txBody>
          <a:bodyPr/>
          <a:lstStyle/>
          <a:p>
            <a:r>
              <a:rPr lang="en-GB" sz="3600" dirty="0"/>
              <a:t>1-</a:t>
            </a:r>
            <a:r>
              <a:rPr lang="en-GB" sz="4800" dirty="0"/>
              <a:t> </a:t>
            </a:r>
            <a:r>
              <a:rPr lang="en-GB" sz="3600" dirty="0"/>
              <a:t>What is the difference of separation reason with Tenure-months?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/>
          <a:lstStyle/>
          <a:p>
            <a:fld id="{A42FF1E2-60E5-C540-AA54-7072D5406B0B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A40441-4FB2-C4A0-8AB2-0FD086214785}"/>
              </a:ext>
            </a:extLst>
          </p:cNvPr>
          <p:cNvSpPr txBox="1"/>
          <p:nvPr/>
        </p:nvSpPr>
        <p:spPr>
          <a:xfrm>
            <a:off x="6435996" y="2228163"/>
            <a:ext cx="395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Alternative hypothesis: 𝜇1 −𝜇2  ≠ 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682A7E-9651-2880-FB2E-2D63BCF946CF}"/>
              </a:ext>
            </a:extLst>
          </p:cNvPr>
          <p:cNvSpPr txBox="1"/>
          <p:nvPr/>
        </p:nvSpPr>
        <p:spPr>
          <a:xfrm>
            <a:off x="637636" y="2925025"/>
            <a:ext cx="6294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t-Test: Two-Sample Assuming Equal Variances</a:t>
            </a:r>
            <a:endParaRPr lang="en-US" dirty="0"/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34B516DF-E00C-0C8B-2D28-2105867D0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8946180"/>
              </p:ext>
            </p:extLst>
          </p:nvPr>
        </p:nvGraphicFramePr>
        <p:xfrm>
          <a:off x="6281411" y="3049854"/>
          <a:ext cx="4594194" cy="34095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31398">
                  <a:extLst>
                    <a:ext uri="{9D8B030D-6E8A-4147-A177-3AD203B41FA5}">
                      <a16:colId xmlns:a16="http://schemas.microsoft.com/office/drawing/2014/main" val="162951831"/>
                    </a:ext>
                  </a:extLst>
                </a:gridCol>
                <a:gridCol w="1531398">
                  <a:extLst>
                    <a:ext uri="{9D8B030D-6E8A-4147-A177-3AD203B41FA5}">
                      <a16:colId xmlns:a16="http://schemas.microsoft.com/office/drawing/2014/main" val="109352474"/>
                    </a:ext>
                  </a:extLst>
                </a:gridCol>
                <a:gridCol w="1531398">
                  <a:extLst>
                    <a:ext uri="{9D8B030D-6E8A-4147-A177-3AD203B41FA5}">
                      <a16:colId xmlns:a16="http://schemas.microsoft.com/office/drawing/2014/main" val="3095982073"/>
                    </a:ext>
                  </a:extLst>
                </a:gridCol>
              </a:tblGrid>
              <a:tr h="1641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Tenure U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Tenure V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2601927"/>
                  </a:ext>
                </a:extLst>
              </a:tr>
              <a:tr h="16412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Mean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17.98025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21.72483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7107180"/>
                  </a:ext>
                </a:extLst>
              </a:tr>
              <a:tr h="16412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Variance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1903.425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3569.755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67192297"/>
                  </a:ext>
                </a:extLst>
              </a:tr>
              <a:tr h="16412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Observations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7394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22048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83917555"/>
                  </a:ext>
                </a:extLst>
              </a:tr>
              <a:tr h="321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Pooled Variance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3151.304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039567"/>
                  </a:ext>
                </a:extLst>
              </a:tr>
              <a:tr h="47810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Hypothesized Mean Difference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33929024"/>
                  </a:ext>
                </a:extLst>
              </a:tr>
              <a:tr h="16412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df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29440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16840394"/>
                  </a:ext>
                </a:extLst>
              </a:tr>
              <a:tr h="16412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 Stat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-4.96361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09937714"/>
                  </a:ext>
                </a:extLst>
              </a:tr>
              <a:tr h="321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P(T&lt;=t) one-tail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3.48E-07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78158812"/>
                  </a:ext>
                </a:extLst>
              </a:tr>
              <a:tr h="321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 Critical one-tail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1.644905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96139928"/>
                  </a:ext>
                </a:extLst>
              </a:tr>
              <a:tr h="321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P(T&lt;=t) two-tail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6.96E-07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21592531"/>
                  </a:ext>
                </a:extLst>
              </a:tr>
              <a:tr h="321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 Critical two-tail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1.960045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35500784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BAAA51C3-87C6-61C5-69AE-153E4AEA9CAF}"/>
              </a:ext>
            </a:extLst>
          </p:cNvPr>
          <p:cNvSpPr txBox="1"/>
          <p:nvPr/>
        </p:nvSpPr>
        <p:spPr>
          <a:xfrm>
            <a:off x="1675936" y="3677338"/>
            <a:ext cx="39579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Since: t-crit two-tail &gt; t-stat</a:t>
            </a:r>
          </a:p>
          <a:p>
            <a:r>
              <a:rPr lang="en-GB" dirty="0"/>
              <a:t>Therefore: accept null hypothesis</a:t>
            </a:r>
          </a:p>
          <a:p>
            <a:r>
              <a:rPr lang="en-GB" dirty="0"/>
              <a:t>Therefore: there is no difference between the means of the separation reason and tenure months variables</a:t>
            </a:r>
          </a:p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B12F57-B093-A62F-DD6A-828B78550264}"/>
              </a:ext>
            </a:extLst>
          </p:cNvPr>
          <p:cNvSpPr txBox="1"/>
          <p:nvPr/>
        </p:nvSpPr>
        <p:spPr>
          <a:xfrm>
            <a:off x="962064" y="2232536"/>
            <a:ext cx="4793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Null hypothesis: 𝜇1 −𝜇2 = 0</a:t>
            </a:r>
          </a:p>
        </p:txBody>
      </p:sp>
    </p:spTree>
    <p:extLst>
      <p:ext uri="{BB962C8B-B14F-4D97-AF65-F5344CB8AC3E}">
        <p14:creationId xmlns:p14="http://schemas.microsoft.com/office/powerpoint/2010/main" val="41159338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714" y="244241"/>
            <a:ext cx="9779183" cy="1828799"/>
          </a:xfrm>
        </p:spPr>
        <p:txBody>
          <a:bodyPr/>
          <a:lstStyle/>
          <a:p>
            <a:r>
              <a:rPr lang="en-GB" sz="3600" dirty="0"/>
              <a:t>2- What is the relation between separation-reason and Gender?</a:t>
            </a:r>
            <a:br>
              <a:rPr lang="en-US" sz="1200" dirty="0"/>
            </a:br>
            <a:endParaRPr lang="en-US" sz="36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/>
          <a:lstStyle/>
          <a:p>
            <a:fld id="{A42FF1E2-60E5-C540-AA54-7072D5406B0B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9219CC-D24D-6A23-CF33-E9F1C6177C0F}"/>
              </a:ext>
            </a:extLst>
          </p:cNvPr>
          <p:cNvSpPr txBox="1"/>
          <p:nvPr/>
        </p:nvSpPr>
        <p:spPr>
          <a:xfrm>
            <a:off x="526628" y="1933677"/>
            <a:ext cx="7821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Null hypothesis :gender  is independent from separation reason</a:t>
            </a:r>
          </a:p>
          <a:p>
            <a:r>
              <a:rPr lang="en-GB" dirty="0">
                <a:solidFill>
                  <a:srgbClr val="FF0000"/>
                </a:solidFill>
              </a:rPr>
              <a:t>Alternative hypothesis: gender is dependent from separation reason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1DE132-65C4-15EA-1330-CD3F545E7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9114" y="3568382"/>
            <a:ext cx="5329997" cy="20045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3E1FE5-E2B9-8754-F8D6-633EE59F9F6B}"/>
              </a:ext>
            </a:extLst>
          </p:cNvPr>
          <p:cNvSpPr txBox="1"/>
          <p:nvPr/>
        </p:nvSpPr>
        <p:spPr>
          <a:xfrm>
            <a:off x="5824555" y="2730051"/>
            <a:ext cx="62942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/>
              <a:t>Crosstabulation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7D8F83-8DB1-B844-0545-21C2CA0A14D4}"/>
              </a:ext>
            </a:extLst>
          </p:cNvPr>
          <p:cNvSpPr txBox="1"/>
          <p:nvPr/>
        </p:nvSpPr>
        <p:spPr>
          <a:xfrm>
            <a:off x="1134973" y="3568382"/>
            <a:ext cx="41226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p-value &lt; significance level </a:t>
            </a:r>
          </a:p>
          <a:p>
            <a:r>
              <a:rPr lang="en-GB" dirty="0"/>
              <a:t>we reject null hypothesis</a:t>
            </a:r>
          </a:p>
          <a:p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G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ender is </a:t>
            </a:r>
            <a:r>
              <a:rPr lang="en-GB" sz="18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dependent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from separation reason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23016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714" y="244241"/>
            <a:ext cx="9779183" cy="1828799"/>
          </a:xfrm>
        </p:spPr>
        <p:txBody>
          <a:bodyPr/>
          <a:lstStyle/>
          <a:p>
            <a:r>
              <a:rPr lang="en-GB" sz="3600" dirty="0"/>
              <a:t>3- Is there an association between age and work-type (FP)?</a:t>
            </a:r>
            <a:br>
              <a:rPr lang="en-GB" sz="3600" dirty="0"/>
            </a:br>
            <a:endParaRPr lang="en-US" sz="36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/>
          <a:lstStyle/>
          <a:p>
            <a:fld id="{A42FF1E2-60E5-C540-AA54-7072D5406B0B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3E1FE5-E2B9-8754-F8D6-633EE59F9F6B}"/>
              </a:ext>
            </a:extLst>
          </p:cNvPr>
          <p:cNvSpPr txBox="1"/>
          <p:nvPr/>
        </p:nvSpPr>
        <p:spPr>
          <a:xfrm>
            <a:off x="5824555" y="2730051"/>
            <a:ext cx="62942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/>
              <a:t>Crosstabulation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6E0A9C-AF80-2B75-8F37-62F3436DA59B}"/>
              </a:ext>
            </a:extLst>
          </p:cNvPr>
          <p:cNvSpPr txBox="1"/>
          <p:nvPr/>
        </p:nvSpPr>
        <p:spPr>
          <a:xfrm>
            <a:off x="533528" y="1879998"/>
            <a:ext cx="6800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Null hypothesis :age group is independent from work type</a:t>
            </a:r>
          </a:p>
          <a:p>
            <a:r>
              <a:rPr lang="en-GB" dirty="0">
                <a:solidFill>
                  <a:srgbClr val="FF0000"/>
                </a:solidFill>
              </a:rPr>
              <a:t>Alternative hypothesis: age group is dependent from work type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73B22A-7DD9-E89D-57FE-77B2651A5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816" y="3559063"/>
            <a:ext cx="5515745" cy="235300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2BC093-46E4-5199-449D-929FEA0A2A7A}"/>
              </a:ext>
            </a:extLst>
          </p:cNvPr>
          <p:cNvSpPr txBox="1"/>
          <p:nvPr/>
        </p:nvSpPr>
        <p:spPr>
          <a:xfrm>
            <a:off x="1264557" y="3664885"/>
            <a:ext cx="33873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p-value &lt; significance level </a:t>
            </a:r>
          </a:p>
          <a:p>
            <a:r>
              <a:rPr lang="en-GB" sz="2000" dirty="0"/>
              <a:t>we </a:t>
            </a:r>
            <a:r>
              <a:rPr lang="en-GB" sz="2000" dirty="0">
                <a:solidFill>
                  <a:srgbClr val="FF0000"/>
                </a:solidFill>
              </a:rPr>
              <a:t>reject </a:t>
            </a:r>
            <a:r>
              <a:rPr lang="en-GB" sz="2000" dirty="0"/>
              <a:t>null hypothesis</a:t>
            </a:r>
          </a:p>
        </p:txBody>
      </p:sp>
    </p:spTree>
    <p:extLst>
      <p:ext uri="{BB962C8B-B14F-4D97-AF65-F5344CB8AC3E}">
        <p14:creationId xmlns:p14="http://schemas.microsoft.com/office/powerpoint/2010/main" val="1030751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>
                <a:solidFill>
                  <a:srgbClr val="F1F2F2"/>
                </a:solidFill>
                <a:latin typeface="-apple-system"/>
              </a:rPr>
              <a:t>- This </a:t>
            </a:r>
            <a:r>
              <a:rPr lang="en-GB" dirty="0">
                <a:solidFill>
                  <a:srgbClr val="F1F2F2"/>
                </a:solidFill>
                <a:latin typeface="-apple-system"/>
              </a:rPr>
              <a:t>h</a:t>
            </a:r>
            <a:r>
              <a:rPr lang="en-GB" b="0" i="0" dirty="0">
                <a:solidFill>
                  <a:srgbClr val="F1F2F2"/>
                </a:solidFill>
                <a:effectLst/>
                <a:latin typeface="-apple-system"/>
              </a:rPr>
              <a:t>uman resources data provides </a:t>
            </a:r>
            <a:r>
              <a:rPr lang="en-GB" b="0" i="0" dirty="0">
                <a:solidFill>
                  <a:srgbClr val="FF0000"/>
                </a:solidFill>
                <a:effectLst/>
                <a:latin typeface="-apple-system"/>
              </a:rPr>
              <a:t>valuable insights </a:t>
            </a:r>
            <a:r>
              <a:rPr lang="en-GB" b="0" i="0" dirty="0">
                <a:solidFill>
                  <a:srgbClr val="F1F2F2"/>
                </a:solidFill>
                <a:effectLst/>
                <a:latin typeface="-apple-system"/>
              </a:rPr>
              <a:t>into an organization's workforce and help </a:t>
            </a:r>
            <a:r>
              <a:rPr lang="en-GB" b="0" i="0" u="none" strike="noStrike" dirty="0">
                <a:effectLst/>
                <a:latin typeface="-apple-system"/>
              </a:rPr>
              <a:t>HR managers</a:t>
            </a:r>
            <a:r>
              <a:rPr lang="en-GB" b="0" i="0" dirty="0">
                <a:solidFill>
                  <a:srgbClr val="F1F2F2"/>
                </a:solidFill>
                <a:effectLst/>
                <a:latin typeface="-apple-system"/>
              </a:rPr>
              <a:t> make informed </a:t>
            </a:r>
            <a:r>
              <a:rPr lang="en-GB" b="0" i="0" dirty="0">
                <a:solidFill>
                  <a:srgbClr val="FF0000"/>
                </a:solidFill>
                <a:effectLst/>
                <a:latin typeface="-apple-system"/>
              </a:rPr>
              <a:t>decisions </a:t>
            </a:r>
            <a:r>
              <a:rPr lang="en-GB" b="0" i="0" dirty="0">
                <a:solidFill>
                  <a:srgbClr val="F1F2F2"/>
                </a:solidFill>
                <a:effectLst/>
                <a:latin typeface="-apple-system"/>
              </a:rPr>
              <a:t>about recruitment, retention, and separation.</a:t>
            </a:r>
            <a:endParaRPr lang="en-US" dirty="0">
              <a:solidFill>
                <a:srgbClr val="F1F2F2"/>
              </a:solidFill>
              <a:latin typeface="-apple-system"/>
            </a:endParaRPr>
          </a:p>
          <a:p>
            <a:pPr algn="ctr"/>
            <a:r>
              <a:rPr lang="en-US" b="0" i="0" dirty="0">
                <a:solidFill>
                  <a:srgbClr val="F1F2F2"/>
                </a:solidFill>
                <a:effectLst/>
                <a:latin typeface="-apple-system"/>
              </a:rPr>
              <a:t>-This project depends on Using</a:t>
            </a:r>
            <a:r>
              <a:rPr lang="en-US" dirty="0">
                <a:solidFill>
                  <a:srgbClr val="F1F2F2"/>
                </a:solidFill>
                <a:latin typeface="-apple-system"/>
              </a:rPr>
              <a:t> </a:t>
            </a:r>
            <a:r>
              <a:rPr lang="en-US" b="0" i="0" dirty="0">
                <a:solidFill>
                  <a:srgbClr val="FF0000"/>
                </a:solidFill>
                <a:effectLst/>
                <a:latin typeface="-apple-system"/>
              </a:rPr>
              <a:t>Power Pivot </a:t>
            </a:r>
            <a:r>
              <a:rPr lang="en-GB" b="0" i="0" dirty="0">
                <a:solidFill>
                  <a:srgbClr val="F1F2F2"/>
                </a:solidFill>
                <a:effectLst/>
                <a:latin typeface="-apple-system"/>
              </a:rPr>
              <a:t>to handle, analyse large volumes of data, and perform complex calculations.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06620" y="206892"/>
            <a:ext cx="8582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Asking Causal questions 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10803"/>
          <a:stretch/>
        </p:blipFill>
        <p:spPr>
          <a:xfrm>
            <a:off x="1841863" y="-72614"/>
            <a:ext cx="1282323" cy="11437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4655365" y="1653079"/>
            <a:ext cx="2235926" cy="40070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1520744" flipH="1">
            <a:off x="6879770" y="1495288"/>
            <a:ext cx="4457011" cy="2038035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1772448" y="875372"/>
            <a:ext cx="3722914" cy="1702358"/>
            <a:chOff x="1716073" y="940816"/>
            <a:chExt cx="3722914" cy="170235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1000" b="64850" l="15800" r="87450"/>
                      </a14:imgEffect>
                    </a14:imgLayer>
                  </a14:imgProps>
                </a:ext>
              </a:extLst>
            </a:blip>
            <a:srcRect l="9909" t="30669" r="13222" b="34181"/>
            <a:stretch/>
          </p:blipFill>
          <p:spPr>
            <a:xfrm rot="20724419" flipH="1">
              <a:off x="1716073" y="940816"/>
              <a:ext cx="3722914" cy="1702358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 rot="20732475">
              <a:off x="1994427" y="1394363"/>
              <a:ext cx="30250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1-</a:t>
              </a:r>
              <a:r>
                <a:rPr lang="ar-EG" dirty="0"/>
                <a:t> </a:t>
              </a:r>
              <a:r>
                <a:rPr lang="en-GB" dirty="0"/>
                <a:t>being not a bad hire and  affect separation reason?</a:t>
              </a:r>
              <a:endParaRPr lang="en-US" dirty="0"/>
            </a:p>
          </p:txBody>
        </p:sp>
      </p:grpSp>
      <p:sp>
        <p:nvSpPr>
          <p:cNvPr id="19" name="TextBox 18"/>
          <p:cNvSpPr txBox="1"/>
          <p:nvPr/>
        </p:nvSpPr>
        <p:spPr>
          <a:xfrm rot="1546744">
            <a:off x="7270568" y="1929627"/>
            <a:ext cx="3675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2- Does the region factor affect the number of separated employees? </a:t>
            </a:r>
            <a:endParaRPr lang="en-US" dirty="0"/>
          </a:p>
        </p:txBody>
      </p:sp>
      <p:pic>
        <p:nvPicPr>
          <p:cNvPr id="11" name="Picture 2" descr="Question Marks (GIF) | Whatsapp png, Animação, Gif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579" y="2542531"/>
            <a:ext cx="30480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10559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CE9AC2A-20AD-8C48-B5EB-B5322BDBCDEE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9643" t="17835" r="34509"/>
          <a:stretch/>
        </p:blipFill>
        <p:spPr>
          <a:xfrm>
            <a:off x="113546" y="1596871"/>
            <a:ext cx="2655780" cy="47594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1228626" flipH="1">
            <a:off x="2119621" y="11693"/>
            <a:ext cx="5887081" cy="24401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21297231">
            <a:off x="2813831" y="631581"/>
            <a:ext cx="42750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1-</a:t>
            </a:r>
            <a:r>
              <a:rPr lang="ar-EG" sz="2400" dirty="0"/>
              <a:t> </a:t>
            </a:r>
            <a:r>
              <a:rPr lang="en-GB" sz="2400" dirty="0"/>
              <a:t>being not a bad hire and  affect separation reason?</a:t>
            </a:r>
            <a:endParaRPr lang="en-US" sz="2400" dirty="0"/>
          </a:p>
          <a:p>
            <a:pPr algn="ctr"/>
            <a:endParaRPr lang="en-US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6D026E4-AE8E-D9B9-6888-A7C97383C5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695059"/>
              </p:ext>
            </p:extLst>
          </p:nvPr>
        </p:nvGraphicFramePr>
        <p:xfrm>
          <a:off x="3285599" y="2658275"/>
          <a:ext cx="6346674" cy="29536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44481">
                  <a:extLst>
                    <a:ext uri="{9D8B030D-6E8A-4147-A177-3AD203B41FA5}">
                      <a16:colId xmlns:a16="http://schemas.microsoft.com/office/drawing/2014/main" val="3494909431"/>
                    </a:ext>
                  </a:extLst>
                </a:gridCol>
                <a:gridCol w="1610349">
                  <a:extLst>
                    <a:ext uri="{9D8B030D-6E8A-4147-A177-3AD203B41FA5}">
                      <a16:colId xmlns:a16="http://schemas.microsoft.com/office/drawing/2014/main" val="2772833541"/>
                    </a:ext>
                  </a:extLst>
                </a:gridCol>
                <a:gridCol w="1018310">
                  <a:extLst>
                    <a:ext uri="{9D8B030D-6E8A-4147-A177-3AD203B41FA5}">
                      <a16:colId xmlns:a16="http://schemas.microsoft.com/office/drawing/2014/main" val="176914886"/>
                    </a:ext>
                  </a:extLst>
                </a:gridCol>
                <a:gridCol w="1373534">
                  <a:extLst>
                    <a:ext uri="{9D8B030D-6E8A-4147-A177-3AD203B41FA5}">
                      <a16:colId xmlns:a16="http://schemas.microsoft.com/office/drawing/2014/main" val="286486417"/>
                    </a:ext>
                  </a:extLst>
                </a:gridCol>
              </a:tblGrid>
              <a:tr h="5907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Count of </a:t>
                      </a:r>
                      <a:r>
                        <a:rPr lang="en-US" sz="1600" u="none" strike="noStrike" dirty="0" err="1">
                          <a:effectLst/>
                        </a:rPr>
                        <a:t>BadHires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bad hires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9259427"/>
                  </a:ext>
                </a:extLst>
              </a:tr>
              <a:tr h="5907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seperation</a:t>
                      </a:r>
                      <a:r>
                        <a:rPr lang="en-US" sz="1600" u="none" strike="noStrike" dirty="0">
                          <a:effectLst/>
                        </a:rPr>
                        <a:t> reason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not a bad hire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bad hire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Grand Total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4237179"/>
                  </a:ext>
                </a:extLst>
              </a:tr>
              <a:tr h="5907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Involuntary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17.34%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7.77%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25.11%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29309288"/>
                  </a:ext>
                </a:extLst>
              </a:tr>
              <a:tr h="5907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Voluntary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49.24%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25.64%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74.89%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30521394"/>
                  </a:ext>
                </a:extLst>
              </a:tr>
              <a:tr h="5907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Grand Total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66.59%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33.41%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100.00%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69406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77726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CE9AC2A-20AD-8C48-B5EB-B5322BDBCDEE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1228626" flipH="1">
            <a:off x="2119621" y="11693"/>
            <a:ext cx="5887081" cy="24401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21297231">
            <a:off x="2813831" y="631581"/>
            <a:ext cx="42750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1-</a:t>
            </a:r>
            <a:r>
              <a:rPr lang="ar-EG" sz="2400" dirty="0"/>
              <a:t> </a:t>
            </a:r>
            <a:r>
              <a:rPr lang="en-GB" sz="2400" dirty="0"/>
              <a:t>being not a bad hire and  affect separation reason?</a:t>
            </a:r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EB7CFB-83BD-A640-4AC4-78621E27EB92}"/>
              </a:ext>
            </a:extLst>
          </p:cNvPr>
          <p:cNvSpPr txBox="1"/>
          <p:nvPr/>
        </p:nvSpPr>
        <p:spPr>
          <a:xfrm>
            <a:off x="706433" y="2624866"/>
            <a:ext cx="6273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probability of being voluntary separation given that being not a bad hire: </a:t>
            </a:r>
            <a:r>
              <a:rPr lang="en-US" sz="18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0.73945</a:t>
            </a:r>
            <a:r>
              <a:rPr lang="en-US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C6A15B-A0B5-96C6-0EA2-603066BACA4D}"/>
              </a:ext>
            </a:extLst>
          </p:cNvPr>
          <p:cNvSpPr txBox="1"/>
          <p:nvPr/>
        </p:nvSpPr>
        <p:spPr>
          <a:xfrm>
            <a:off x="3370684" y="3437317"/>
            <a:ext cx="6232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probability of being voluntary separation given that being bad hire: </a:t>
            </a:r>
            <a:r>
              <a:rPr lang="en-US" sz="18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0.767435</a:t>
            </a:r>
            <a:r>
              <a:rPr 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14BFE6-4C5E-4CC5-9250-5F5156E4B895}"/>
              </a:ext>
            </a:extLst>
          </p:cNvPr>
          <p:cNvSpPr txBox="1"/>
          <p:nvPr/>
        </p:nvSpPr>
        <p:spPr>
          <a:xfrm>
            <a:off x="763876" y="4404485"/>
            <a:ext cx="5722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probability of being involuntary given that being not: </a:t>
            </a:r>
            <a:r>
              <a:rPr lang="en-US" sz="18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0.260399</a:t>
            </a:r>
            <a:r>
              <a:rPr lang="en-US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D692EA-B157-691D-DD0E-2064415F1977}"/>
              </a:ext>
            </a:extLst>
          </p:cNvPr>
          <p:cNvSpPr txBox="1"/>
          <p:nvPr/>
        </p:nvSpPr>
        <p:spPr>
          <a:xfrm>
            <a:off x="3370684" y="5216936"/>
            <a:ext cx="5722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probability of being involuntary given that being  bad hire: </a:t>
            </a:r>
            <a:r>
              <a:rPr lang="en-US" sz="18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0.23047</a:t>
            </a:r>
            <a:r>
              <a:rPr lang="en-US" dirty="0"/>
              <a:t> 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19643" t="17835" r="34509"/>
          <a:stretch/>
        </p:blipFill>
        <p:spPr>
          <a:xfrm flipH="1">
            <a:off x="9348708" y="1795969"/>
            <a:ext cx="2655780" cy="475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5864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CE9AC2A-20AD-8C48-B5EB-B5322BDBCDEE}" type="datetime1">
              <a:rPr lang="en-US" smtClean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9643" t="17835" r="34509"/>
          <a:stretch/>
        </p:blipFill>
        <p:spPr>
          <a:xfrm>
            <a:off x="113546" y="1596871"/>
            <a:ext cx="2655780" cy="47594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1228626" flipH="1">
            <a:off x="2151934" y="11693"/>
            <a:ext cx="5887081" cy="24401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21297231">
            <a:off x="2279147" y="680928"/>
            <a:ext cx="53189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2- Does the gender factor affect the number of separated employees? </a:t>
            </a:r>
            <a:endParaRPr lang="en-US" sz="2400" dirty="0"/>
          </a:p>
          <a:p>
            <a:pPr algn="ctr"/>
            <a:endParaRPr lang="en-US" sz="24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0438695-066E-6B20-62FE-BE7F6A56C9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5127704"/>
              </p:ext>
            </p:extLst>
          </p:nvPr>
        </p:nvGraphicFramePr>
        <p:xfrm>
          <a:off x="3595455" y="2475237"/>
          <a:ext cx="6557821" cy="33768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22479">
                  <a:extLst>
                    <a:ext uri="{9D8B030D-6E8A-4147-A177-3AD203B41FA5}">
                      <a16:colId xmlns:a16="http://schemas.microsoft.com/office/drawing/2014/main" val="1460450453"/>
                    </a:ext>
                  </a:extLst>
                </a:gridCol>
                <a:gridCol w="1663924">
                  <a:extLst>
                    <a:ext uri="{9D8B030D-6E8A-4147-A177-3AD203B41FA5}">
                      <a16:colId xmlns:a16="http://schemas.microsoft.com/office/drawing/2014/main" val="866400179"/>
                    </a:ext>
                  </a:extLst>
                </a:gridCol>
                <a:gridCol w="1052188">
                  <a:extLst>
                    <a:ext uri="{9D8B030D-6E8A-4147-A177-3AD203B41FA5}">
                      <a16:colId xmlns:a16="http://schemas.microsoft.com/office/drawing/2014/main" val="3548600164"/>
                    </a:ext>
                  </a:extLst>
                </a:gridCol>
                <a:gridCol w="1419230">
                  <a:extLst>
                    <a:ext uri="{9D8B030D-6E8A-4147-A177-3AD203B41FA5}">
                      <a16:colId xmlns:a16="http://schemas.microsoft.com/office/drawing/2014/main" val="837710485"/>
                    </a:ext>
                  </a:extLst>
                </a:gridCol>
              </a:tblGrid>
              <a:tr h="10777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Count of </a:t>
                      </a:r>
                      <a:r>
                        <a:rPr lang="en-US" sz="2000" u="none" strike="noStrike" dirty="0" err="1">
                          <a:effectLst/>
                        </a:rPr>
                        <a:t>TermReason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Gender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65155434"/>
                  </a:ext>
                </a:extLst>
              </a:tr>
              <a:tr h="5747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seoeration</a:t>
                      </a:r>
                      <a:r>
                        <a:rPr lang="en-US" sz="2000" u="none" strike="noStrike" dirty="0">
                          <a:effectLst/>
                        </a:rPr>
                        <a:t> reason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Male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Female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Grand Total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3948237"/>
                  </a:ext>
                </a:extLst>
              </a:tr>
              <a:tr h="5747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Involuntary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11.89%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13.22%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25.11%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93648980"/>
                  </a:ext>
                </a:extLst>
              </a:tr>
              <a:tr h="5747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Voluntary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38.63%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36.26%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74.89%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66589062"/>
                  </a:ext>
                </a:extLst>
              </a:tr>
              <a:tr h="5747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Grand Total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50.52%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49.48%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100.00%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41191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07587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9643" t="17835" r="34509"/>
          <a:stretch/>
        </p:blipFill>
        <p:spPr>
          <a:xfrm>
            <a:off x="7187071" y="1779433"/>
            <a:ext cx="2655780" cy="47594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1228626" flipH="1">
            <a:off x="2119621" y="11693"/>
            <a:ext cx="5887081" cy="24401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21297231">
            <a:off x="2046873" y="687507"/>
            <a:ext cx="57544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2- Does the gender factor affect the number of separated employees? </a:t>
            </a:r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EB7CFB-83BD-A640-4AC4-78621E27EB92}"/>
              </a:ext>
            </a:extLst>
          </p:cNvPr>
          <p:cNvSpPr txBox="1"/>
          <p:nvPr/>
        </p:nvSpPr>
        <p:spPr>
          <a:xfrm>
            <a:off x="491362" y="2489456"/>
            <a:ext cx="6273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probability of being voluntary separation given that being male: </a:t>
            </a:r>
            <a:r>
              <a:rPr lang="en-US" sz="18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0.764648</a:t>
            </a:r>
            <a:r>
              <a:rPr lang="en-US" b="1" dirty="0"/>
              <a:t> 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C6A15B-A0B5-96C6-0EA2-603066BACA4D}"/>
              </a:ext>
            </a:extLst>
          </p:cNvPr>
          <p:cNvSpPr txBox="1"/>
          <p:nvPr/>
        </p:nvSpPr>
        <p:spPr>
          <a:xfrm>
            <a:off x="468527" y="3357723"/>
            <a:ext cx="6232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probability of being voluntary separation given that being female: </a:t>
            </a:r>
            <a:r>
              <a:rPr lang="en-US" sz="18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0.732821</a:t>
            </a:r>
            <a:r>
              <a:rPr lang="en-US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14BFE6-4C5E-4CC5-9250-5F5156E4B895}"/>
              </a:ext>
            </a:extLst>
          </p:cNvPr>
          <p:cNvSpPr txBox="1"/>
          <p:nvPr/>
        </p:nvSpPr>
        <p:spPr>
          <a:xfrm>
            <a:off x="491362" y="4236890"/>
            <a:ext cx="5722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probability of being involuntary separation given that being male: </a:t>
            </a:r>
            <a:r>
              <a:rPr lang="en-US" sz="18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0.235352</a:t>
            </a:r>
            <a:r>
              <a:rPr lang="en-US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D692EA-B157-691D-DD0E-2064415F1977}"/>
              </a:ext>
            </a:extLst>
          </p:cNvPr>
          <p:cNvSpPr txBox="1"/>
          <p:nvPr/>
        </p:nvSpPr>
        <p:spPr>
          <a:xfrm>
            <a:off x="491362" y="4973454"/>
            <a:ext cx="5722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probability of being involuntary separation given that being female: </a:t>
            </a:r>
            <a:r>
              <a:rPr lang="en-US" sz="18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0.267179</a:t>
            </a:r>
            <a:r>
              <a:rPr lang="en-US" b="1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09428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/>
          <a:lstStyle/>
          <a:p>
            <a:r>
              <a:rPr lang="en-US" dirty="0"/>
              <a:t>Our team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C1C92E27-D550-F44E-8491-927F819E72B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65901" y="2359207"/>
            <a:ext cx="2714979" cy="347662"/>
          </a:xfrm>
        </p:spPr>
        <p:txBody>
          <a:bodyPr/>
          <a:lstStyle/>
          <a:p>
            <a:r>
              <a:rPr lang="en-US" sz="2400" dirty="0"/>
              <a:t>Ganna Allah Asaad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7D722C50-45F7-D84B-B216-568F72D6634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65901" y="2815067"/>
            <a:ext cx="2281237" cy="347662"/>
          </a:xfrm>
        </p:spPr>
        <p:txBody>
          <a:bodyPr/>
          <a:lstStyle/>
          <a:p>
            <a:r>
              <a:rPr lang="en-US" sz="1800" dirty="0"/>
              <a:t>204115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176187A9-3EBE-F64D-AE99-021BB3767F9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15710" y="2356429"/>
            <a:ext cx="2281237" cy="347662"/>
          </a:xfrm>
        </p:spPr>
        <p:txBody>
          <a:bodyPr/>
          <a:lstStyle/>
          <a:p>
            <a:r>
              <a:rPr lang="en-US" sz="2400" dirty="0" err="1"/>
              <a:t>Toka</a:t>
            </a:r>
            <a:r>
              <a:rPr lang="en-US" sz="2400" dirty="0"/>
              <a:t> </a:t>
            </a:r>
            <a:r>
              <a:rPr lang="en-US" sz="2400" dirty="0" err="1"/>
              <a:t>alsayed</a:t>
            </a:r>
            <a:r>
              <a:rPr lang="en-US" sz="2400" dirty="0"/>
              <a:t> 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7990731F-95DE-4F44-8EA0-E275CEAFD8A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15709" y="2741675"/>
            <a:ext cx="2281237" cy="347662"/>
          </a:xfrm>
        </p:spPr>
        <p:txBody>
          <a:bodyPr/>
          <a:lstStyle/>
          <a:p>
            <a:r>
              <a:rPr lang="en-US" sz="1800" dirty="0"/>
              <a:t>214091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5B19EE51-628F-CA4E-94B0-57E9ACA1446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65901" y="4496607"/>
            <a:ext cx="3849982" cy="347662"/>
          </a:xfrm>
        </p:spPr>
        <p:txBody>
          <a:bodyPr/>
          <a:lstStyle/>
          <a:p>
            <a:r>
              <a:rPr lang="en-US" sz="2400" dirty="0" err="1"/>
              <a:t>Mariem</a:t>
            </a:r>
            <a:r>
              <a:rPr lang="en-US" sz="2400" dirty="0"/>
              <a:t> </a:t>
            </a:r>
            <a:r>
              <a:rPr lang="en-US" sz="2400" dirty="0" err="1"/>
              <a:t>mohamed</a:t>
            </a:r>
            <a:r>
              <a:rPr lang="en-US" sz="2400" dirty="0"/>
              <a:t> </a:t>
            </a:r>
            <a:r>
              <a:rPr lang="en-US" sz="2400" dirty="0" err="1"/>
              <a:t>ibrahem</a:t>
            </a:r>
            <a:endParaRPr lang="en-US" sz="2400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2A6ACC78-74DF-604E-BD14-4BBE7B4EEF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65900" y="4855900"/>
            <a:ext cx="2281237" cy="347662"/>
          </a:xfrm>
        </p:spPr>
        <p:txBody>
          <a:bodyPr/>
          <a:lstStyle/>
          <a:p>
            <a:r>
              <a:rPr lang="en-US" sz="1800" dirty="0"/>
              <a:t>214123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DC429C0-1DEB-1F4F-AE66-C503B31B7B4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523041" y="4492235"/>
            <a:ext cx="2629012" cy="347662"/>
          </a:xfrm>
        </p:spPr>
        <p:txBody>
          <a:bodyPr/>
          <a:lstStyle/>
          <a:p>
            <a:r>
              <a:rPr lang="en-US" sz="2400" dirty="0" err="1"/>
              <a:t>Wesam</a:t>
            </a:r>
            <a:r>
              <a:rPr lang="en-US" sz="2400" dirty="0"/>
              <a:t> </a:t>
            </a:r>
            <a:r>
              <a:rPr lang="en-US" sz="2400" dirty="0" err="1"/>
              <a:t>mohamed</a:t>
            </a:r>
            <a:r>
              <a:rPr lang="en-US" sz="2400" dirty="0"/>
              <a:t> 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31C0CCD4-2502-A14F-B520-7B57524EDF8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523041" y="4973576"/>
            <a:ext cx="2281237" cy="347662"/>
          </a:xfrm>
        </p:spPr>
        <p:txBody>
          <a:bodyPr/>
          <a:lstStyle/>
          <a:p>
            <a:r>
              <a:rPr lang="en-US" sz="1800" dirty="0"/>
              <a:t>214100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42F39E-1B75-804F-BDAE-BCC03958AB94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5/30/2023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90246-DFB2-A340-AADC-E85D28C3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68C8B32-338C-226F-D27F-7CA6856A9813}"/>
              </a:ext>
            </a:extLst>
          </p:cNvPr>
          <p:cNvSpPr/>
          <p:nvPr/>
        </p:nvSpPr>
        <p:spPr>
          <a:xfrm>
            <a:off x="349921" y="2405093"/>
            <a:ext cx="641667" cy="673164"/>
          </a:xfrm>
          <a:prstGeom prst="ellipse">
            <a:avLst/>
          </a:prstGeom>
          <a:solidFill>
            <a:srgbClr val="0068FF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9AF5503-3FAC-6AC0-D79D-934C6C26FBA6}"/>
              </a:ext>
            </a:extLst>
          </p:cNvPr>
          <p:cNvSpPr/>
          <p:nvPr/>
        </p:nvSpPr>
        <p:spPr>
          <a:xfrm>
            <a:off x="5775166" y="4519318"/>
            <a:ext cx="641667" cy="673164"/>
          </a:xfrm>
          <a:prstGeom prst="ellipse">
            <a:avLst/>
          </a:prstGeom>
          <a:solidFill>
            <a:srgbClr val="0068FF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DD40E56-3CDE-F71A-DE4A-A8EA6F1739AA}"/>
              </a:ext>
            </a:extLst>
          </p:cNvPr>
          <p:cNvSpPr/>
          <p:nvPr/>
        </p:nvSpPr>
        <p:spPr>
          <a:xfrm>
            <a:off x="381000" y="4474243"/>
            <a:ext cx="641667" cy="673164"/>
          </a:xfrm>
          <a:prstGeom prst="ellipse">
            <a:avLst/>
          </a:prstGeom>
          <a:solidFill>
            <a:srgbClr val="0068FF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FEDA6F9-D690-FE27-AD8C-04CC4BCF5729}"/>
              </a:ext>
            </a:extLst>
          </p:cNvPr>
          <p:cNvSpPr/>
          <p:nvPr/>
        </p:nvSpPr>
        <p:spPr>
          <a:xfrm>
            <a:off x="5721642" y="2356429"/>
            <a:ext cx="641667" cy="673164"/>
          </a:xfrm>
          <a:prstGeom prst="ellipse">
            <a:avLst/>
          </a:prstGeom>
          <a:solidFill>
            <a:srgbClr val="0068FF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3356902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118A1B7-08BA-6B43-BBA8-952377DF94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5280" y="135882"/>
            <a:ext cx="1364297" cy="1094521"/>
          </a:xfrm>
        </p:spPr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A1F17760-D90A-AB46-A4E0-31B2684E3F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620182" y="222118"/>
            <a:ext cx="1364297" cy="1094521"/>
          </a:xfrm>
        </p:spPr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03A5E2-8F37-D546-BCD9-24A2037BB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18434" name="Picture 2" descr="Thank You Writing - Free GIF on Pixabay - Pixabay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4191" y="-186852"/>
            <a:ext cx="3971060" cy="3971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46202" b="39797"/>
          <a:stretch/>
        </p:blipFill>
        <p:spPr>
          <a:xfrm rot="1089352">
            <a:off x="1281212" y="2594354"/>
            <a:ext cx="2132428" cy="237971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19111" t="4707" r="11020" b="53051"/>
          <a:stretch/>
        </p:blipFill>
        <p:spPr>
          <a:xfrm>
            <a:off x="8907831" y="2474551"/>
            <a:ext cx="2153297" cy="236337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TextBox 10"/>
          <p:cNvSpPr txBox="1"/>
          <p:nvPr/>
        </p:nvSpPr>
        <p:spPr>
          <a:xfrm>
            <a:off x="0" y="5005512"/>
            <a:ext cx="5577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004EBF"/>
                </a:solidFill>
              </a:rPr>
              <a:t>Instructor:  </a:t>
            </a:r>
            <a:r>
              <a:rPr lang="pt-BR" sz="3600" dirty="0"/>
              <a:t>Dr. Rowaida Ali                        </a:t>
            </a:r>
            <a:r>
              <a:rPr lang="pt-BR" dirty="0"/>
              <a:t>  </a:t>
            </a:r>
            <a:r>
              <a:rPr lang="pt-BR" sz="2400" b="1" dirty="0">
                <a:solidFill>
                  <a:srgbClr val="004EBF"/>
                </a:solidFill>
              </a:rPr>
              <a:t>E-mail: </a:t>
            </a:r>
            <a:r>
              <a:rPr lang="pt-BR" sz="2400" dirty="0"/>
              <a:t>rowaida-ali@eru.edu.eg</a:t>
            </a:r>
            <a:r>
              <a:rPr lang="pt-BR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589410" y="5005512"/>
            <a:ext cx="59315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4EBF"/>
                </a:solidFill>
              </a:rPr>
              <a:t>Teaching Assistant</a:t>
            </a:r>
            <a:r>
              <a:rPr lang="en-US" sz="3600" dirty="0">
                <a:solidFill>
                  <a:srgbClr val="004EBF"/>
                </a:solidFill>
              </a:rPr>
              <a:t>: </a:t>
            </a:r>
            <a:r>
              <a:rPr lang="en-US" sz="3200" dirty="0"/>
              <a:t>Amer Ibrahim</a:t>
            </a:r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</a:p>
          <a:p>
            <a:r>
              <a:rPr lang="en-US" sz="2400" b="1" dirty="0">
                <a:solidFill>
                  <a:srgbClr val="004EBF"/>
                </a:solidFill>
              </a:rPr>
              <a:t>E-mail: </a:t>
            </a:r>
            <a:r>
              <a:rPr lang="en-US" sz="2400" dirty="0"/>
              <a:t>amer-ibrahim@eru.edu.eg</a:t>
            </a:r>
          </a:p>
        </p:txBody>
      </p:sp>
    </p:spTree>
    <p:extLst>
      <p:ext uri="{BB962C8B-B14F-4D97-AF65-F5344CB8AC3E}">
        <p14:creationId xmlns:p14="http://schemas.microsoft.com/office/powerpoint/2010/main" val="3493865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8617" y="331431"/>
            <a:ext cx="6245912" cy="2387600"/>
          </a:xfrm>
        </p:spPr>
        <p:txBody>
          <a:bodyPr/>
          <a:lstStyle/>
          <a:p>
            <a:r>
              <a:rPr lang="en-US" dirty="0"/>
              <a:t>Primary goal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A6D85-3837-435F-A342-5A3F98172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0344" y="3435919"/>
            <a:ext cx="6245912" cy="14061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“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Analyze data related to Separation Reason to identify patterns and take measures to reduce turnover.”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752" y="297382"/>
            <a:ext cx="9779183" cy="916450"/>
          </a:xfrm>
        </p:spPr>
        <p:txBody>
          <a:bodyPr/>
          <a:lstStyle/>
          <a:p>
            <a:r>
              <a:rPr lang="en-US" dirty="0"/>
              <a:t>Variables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03CD5FD-27C3-4342-BE41-F411CB8D693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43883" y="1464433"/>
          <a:ext cx="10715348" cy="493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8838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1680376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058748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4297386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</a:tblGrid>
              <a:tr h="31991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enorite" pitchFamily="2" charset="0"/>
                        </a:rPr>
                        <a:t>Variable name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enorite" pitchFamily="2" charset="0"/>
                        </a:rPr>
                        <a:t>Type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Tenorite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enorite" pitchFamily="2" charset="0"/>
                        </a:rPr>
                        <a:t>Description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unit</a:t>
                      </a:r>
                      <a:endParaRPr lang="en-US" sz="1400" dirty="0">
                        <a:solidFill>
                          <a:schemeClr val="tx2">
                            <a:lumMod val="75000"/>
                          </a:schemeClr>
                        </a:solidFill>
                        <a:latin typeface="Tenorite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Quantitative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continuous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departments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Region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Qualitative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nominal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Regions of business units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Work-type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Qualitative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nominal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full-time or part-time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Pay-type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Qualitative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nominal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payment whether it’s hourly or by salary.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Separation Reason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Qualitative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nominal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cause of employee turnover whether it’s voluntary or involuntary</a:t>
                      </a:r>
                    </a:p>
                    <a:p>
                      <a:pPr marL="0" algn="ctr" defTabSz="914400" rtl="0" eaLnBrk="1" latinLnBrk="0" hangingPunct="1"/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4152593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Employee 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Qualitative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nominal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Employee 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102902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Qualitative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nominal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Employees gender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780488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Quantitative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continuous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Employees 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59401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Ethnicity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Qualitative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nominal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Employees Ethnicity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7258161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Hire 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Quantitative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continuous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date of which an employee is hired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4694059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Bad hires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Qualitative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Binary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Bad hired employees in a specific period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3389797"/>
                  </a:ext>
                </a:extLst>
              </a:tr>
            </a:tbl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809DF5-56B4-304A-8777-BB8576005AF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699C8CE-7534-A244-ABE9-5BED2DFEFBDF}" type="datetime1">
              <a:rPr lang="en-US" smtClean="0"/>
              <a:t>5/30/2023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805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975" y="136525"/>
            <a:ext cx="9779183" cy="975660"/>
          </a:xfrm>
        </p:spPr>
        <p:txBody>
          <a:bodyPr/>
          <a:lstStyle/>
          <a:p>
            <a:r>
              <a:rPr lang="en-US" dirty="0"/>
              <a:t>Cont. Variables and measures: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03CD5FD-27C3-4342-BE41-F411CB8D693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1755" y="1234572"/>
          <a:ext cx="1071534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8838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1680376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058748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4297386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</a:tblGrid>
              <a:tr h="292288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enorite" pitchFamily="2" charset="0"/>
                        </a:rPr>
                        <a:t>Variable name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enorite" pitchFamily="2" charset="0"/>
                        </a:rPr>
                        <a:t>Type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Tenorite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enorite" pitchFamily="2" charset="0"/>
                        </a:rPr>
                        <a:t>Description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Tenure days or months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Qualitative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nominal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 employee's service period for any specific employer.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249003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 Group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Qualitative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nominal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group classification for each employee (&lt;30, 30&lt;49, &gt;50)</a:t>
                      </a:r>
                    </a:p>
                    <a:p>
                      <a:pPr marL="0" algn="ctr" defTabSz="914400" rtl="0" eaLnBrk="1" latinLnBrk="0" hangingPunct="1"/>
                      <a:endParaRPr lang="en-US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319917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Quantitative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</a:rPr>
                        <a:t>continuous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 line (Date)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7258161"/>
                  </a:ext>
                </a:extLst>
              </a:tr>
            </a:tbl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809DF5-56B4-304A-8777-BB8576005AF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699C8CE-7534-A244-ABE9-5BED2DFEFBDF}" type="datetime1">
              <a:rPr lang="en-US" smtClean="0"/>
              <a:t>5/30/2023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7296B6E-E3B9-8E20-02A4-543C65CFA371}"/>
              </a:ext>
            </a:extLst>
          </p:cNvPr>
          <p:cNvGraphicFramePr>
            <a:graphicFrameLocks noGrp="1"/>
          </p:cNvGraphicFramePr>
          <p:nvPr/>
        </p:nvGraphicFramePr>
        <p:xfrm>
          <a:off x="601755" y="3673351"/>
          <a:ext cx="10715348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8838">
                  <a:extLst>
                    <a:ext uri="{9D8B030D-6E8A-4147-A177-3AD203B41FA5}">
                      <a16:colId xmlns:a16="http://schemas.microsoft.com/office/drawing/2014/main" val="1422539977"/>
                    </a:ext>
                  </a:extLst>
                </a:gridCol>
                <a:gridCol w="3739124">
                  <a:extLst>
                    <a:ext uri="{9D8B030D-6E8A-4147-A177-3AD203B41FA5}">
                      <a16:colId xmlns:a16="http://schemas.microsoft.com/office/drawing/2014/main" val="2754964521"/>
                    </a:ext>
                  </a:extLst>
                </a:gridCol>
                <a:gridCol w="4297386">
                  <a:extLst>
                    <a:ext uri="{9D8B030D-6E8A-4147-A177-3AD203B41FA5}">
                      <a16:colId xmlns:a16="http://schemas.microsoft.com/office/drawing/2014/main" val="1962729141"/>
                    </a:ext>
                  </a:extLst>
                </a:gridCol>
              </a:tblGrid>
              <a:tr h="338098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enorite" pitchFamily="2" charset="0"/>
                        </a:rPr>
                        <a:t>Measure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enorite" pitchFamily="2" charset="0"/>
                        </a:rPr>
                        <a:t>Function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enorite" pitchFamily="2" charset="0"/>
                        </a:rPr>
                        <a:t>Description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3275450"/>
                  </a:ext>
                </a:extLst>
              </a:tr>
              <a:tr h="478972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Actives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CALCULATE([</a:t>
                      </a:r>
                      <a:r>
                        <a:rPr lang="en-GB" sz="140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EmpCount</a:t>
                      </a:r>
                      <a:r>
                        <a:rPr lang="en-GB" sz="1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], FILTER(Employee, Employee[Gender]))</a:t>
                      </a:r>
                      <a:endParaRPr lang="en-US" sz="140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Tenorite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Employees currently working in the company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8801496"/>
                  </a:ext>
                </a:extLst>
              </a:tr>
              <a:tr h="676196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Seps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CALCULATE(COUNT([</a:t>
                      </a:r>
                      <a:r>
                        <a:rPr lang="en-GB" sz="140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EmplID</a:t>
                      </a:r>
                      <a:r>
                        <a:rPr lang="en-GB" sz="1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]), FILTER(Employee, NOT(ISBLANK(Employee[</a:t>
                      </a:r>
                      <a:r>
                        <a:rPr lang="en-GB" sz="140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TermDate</a:t>
                      </a:r>
                      <a:r>
                        <a:rPr lang="en-GB" sz="1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]))))</a:t>
                      </a:r>
                      <a:endParaRPr lang="en-US" sz="140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Tenorite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Employees left the company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52056"/>
                  </a:ext>
                </a:extLst>
              </a:tr>
              <a:tr h="76072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 hires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=SUM([</a:t>
                      </a:r>
                      <a:r>
                        <a:rPr lang="en-US" sz="140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isNewHire</a:t>
                      </a:r>
                      <a:r>
                        <a:rPr lang="en-US" sz="1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])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employees who haven’t completed 1 month in the organization.</a:t>
                      </a:r>
                    </a:p>
                    <a:p>
                      <a:pPr algn="ctr"/>
                      <a:endParaRPr lang="en-US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891494"/>
                  </a:ext>
                </a:extLst>
              </a:tr>
              <a:tr h="309923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Average tenure days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=AVERAGE([</a:t>
                      </a:r>
                      <a:r>
                        <a:rPr lang="en-US" sz="140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TenureDays</a:t>
                      </a:r>
                      <a:r>
                        <a:rPr lang="en-US" sz="1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enorite" pitchFamily="2" charset="0"/>
                          <a:ea typeface="+mn-ea"/>
                          <a:cs typeface="+mn-cs"/>
                        </a:rPr>
                        <a:t>])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average service days for an employer.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3108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3639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6974" y="1842179"/>
            <a:ext cx="5858408" cy="2387600"/>
          </a:xfrm>
        </p:spPr>
        <p:txBody>
          <a:bodyPr/>
          <a:lstStyle/>
          <a:p>
            <a:r>
              <a:rPr lang="en-US" dirty="0"/>
              <a:t>Analytical Questions</a:t>
            </a:r>
          </a:p>
        </p:txBody>
      </p:sp>
    </p:spTree>
    <p:extLst>
      <p:ext uri="{BB962C8B-B14F-4D97-AF65-F5344CB8AC3E}">
        <p14:creationId xmlns:p14="http://schemas.microsoft.com/office/powerpoint/2010/main" val="3352065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>
            <a:normAutofit/>
          </a:bodyPr>
          <a:lstStyle/>
          <a:p>
            <a:r>
              <a:rPr lang="en-US" dirty="0"/>
              <a:t>Types of Questions</a:t>
            </a:r>
          </a:p>
        </p:txBody>
      </p:sp>
      <p:graphicFrame>
        <p:nvGraphicFramePr>
          <p:cNvPr id="6" name="Content Placeholder 3" descr="Timeline Placeholder ">
            <a:extLst>
              <a:ext uri="{FF2B5EF4-FFF2-40B4-BE49-F238E27FC236}">
                <a16:creationId xmlns:a16="http://schemas.microsoft.com/office/drawing/2014/main" id="{85168BDF-A0D9-4916-A9F9-41D8175A703C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397870156"/>
              </p:ext>
            </p:extLst>
          </p:nvPr>
        </p:nvGraphicFramePr>
        <p:xfrm>
          <a:off x="1251312" y="2082555"/>
          <a:ext cx="9689375" cy="39408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C0179B5-0800-154F-80F6-614473C055BD}"/>
              </a:ext>
            </a:extLst>
          </p:cNvPr>
          <p:cNvSpPr txBox="1"/>
          <p:nvPr/>
        </p:nvSpPr>
        <p:spPr>
          <a:xfrm>
            <a:off x="2042809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enorite" pitchFamily="2" charset="0"/>
                <a:ea typeface="+mn-ea"/>
                <a:cs typeface="+mn-cs"/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68C313-80C0-8840-8702-F1084174C592}"/>
              </a:ext>
            </a:extLst>
          </p:cNvPr>
          <p:cNvSpPr txBox="1"/>
          <p:nvPr/>
        </p:nvSpPr>
        <p:spPr>
          <a:xfrm>
            <a:off x="4002238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enorite" pitchFamily="2" charset="0"/>
                <a:ea typeface="+mn-ea"/>
                <a:cs typeface="+mn-cs"/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863C6B-1856-BC43-A090-B182EAB34EB8}"/>
              </a:ext>
            </a:extLst>
          </p:cNvPr>
          <p:cNvSpPr txBox="1"/>
          <p:nvPr/>
        </p:nvSpPr>
        <p:spPr>
          <a:xfrm>
            <a:off x="5932638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enorite" pitchFamily="2" charset="0"/>
                <a:ea typeface="+mn-ea"/>
                <a:cs typeface="+mn-cs"/>
              </a:rPr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E770E3-D227-CD4E-83C4-44744E774884}"/>
              </a:ext>
            </a:extLst>
          </p:cNvPr>
          <p:cNvSpPr txBox="1"/>
          <p:nvPr/>
        </p:nvSpPr>
        <p:spPr>
          <a:xfrm>
            <a:off x="7863038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enorite" pitchFamily="2" charset="0"/>
                <a:ea typeface="+mn-ea"/>
                <a:cs typeface="+mn-cs"/>
              </a:rPr>
              <a:t>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C47546-62E7-304A-8631-60D9B8E543BE}"/>
              </a:ext>
            </a:extLst>
          </p:cNvPr>
          <p:cNvSpPr txBox="1"/>
          <p:nvPr/>
        </p:nvSpPr>
        <p:spPr>
          <a:xfrm>
            <a:off x="9807953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enorite" pitchFamily="2" charset="0"/>
                <a:ea typeface="+mn-ea"/>
                <a:cs typeface="+mn-cs"/>
              </a:rPr>
              <a:t>5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E88D32-0135-7B4F-AD5F-EA1673D467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E2F4D9-1A6B-894D-9E7D-8548C879BC04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5/30/2023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BF4ECF3-F211-3447-AF95-22487182E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308D1AB-33EC-174A-AFF4-6B9718A86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37183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37183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0209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06620" y="206892"/>
            <a:ext cx="8582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Asking descriptive questions 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10803"/>
          <a:stretch/>
        </p:blipFill>
        <p:spPr>
          <a:xfrm>
            <a:off x="1841863" y="-72614"/>
            <a:ext cx="1282323" cy="11437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19643" t="17835" r="34509"/>
          <a:stretch/>
        </p:blipFill>
        <p:spPr>
          <a:xfrm>
            <a:off x="4655365" y="1653079"/>
            <a:ext cx="2235926" cy="40070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819977">
            <a:off x="6205813" y="959396"/>
            <a:ext cx="3722914" cy="168338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875581">
            <a:off x="7104818" y="2525918"/>
            <a:ext cx="3722914" cy="17023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875581">
            <a:off x="8010932" y="4124954"/>
            <a:ext cx="3722914" cy="186685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0724419" flipH="1">
            <a:off x="1255341" y="2602329"/>
            <a:ext cx="3722914" cy="170235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20724419" flipH="1">
            <a:off x="569535" y="4361618"/>
            <a:ext cx="3722914" cy="173630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00" b="64850" l="15800" r="87450"/>
                    </a14:imgEffect>
                  </a14:imgLayer>
                </a14:imgProps>
              </a:ext>
            </a:extLst>
          </a:blip>
          <a:srcRect l="9909" t="30669" r="13222" b="34181"/>
          <a:stretch/>
        </p:blipFill>
        <p:spPr>
          <a:xfrm rot="10582538" flipH="1">
            <a:off x="3828804" y="5248113"/>
            <a:ext cx="4102013" cy="1900908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1716073" y="940816"/>
            <a:ext cx="3722914" cy="1702358"/>
            <a:chOff x="1716073" y="940816"/>
            <a:chExt cx="3722914" cy="170235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1000" b="64850" l="15800" r="87450"/>
                      </a14:imgEffect>
                    </a14:imgLayer>
                  </a14:imgProps>
                </a:ext>
              </a:extLst>
            </a:blip>
            <a:srcRect l="9909" t="30669" r="13222" b="34181"/>
            <a:stretch/>
          </p:blipFill>
          <p:spPr>
            <a:xfrm rot="20724419" flipH="1">
              <a:off x="1716073" y="940816"/>
              <a:ext cx="3722914" cy="1702358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 rot="20732475">
              <a:off x="1994427" y="1394364"/>
              <a:ext cx="30250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1-  What is the total active and separated employees?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 rot="20732475">
            <a:off x="1567930" y="3053931"/>
            <a:ext cx="3025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2- Number of employees working per hour or salary?</a:t>
            </a:r>
          </a:p>
        </p:txBody>
      </p:sp>
      <p:sp>
        <p:nvSpPr>
          <p:cNvPr id="20" name="TextBox 19"/>
          <p:cNvSpPr txBox="1"/>
          <p:nvPr/>
        </p:nvSpPr>
        <p:spPr>
          <a:xfrm rot="20843195">
            <a:off x="509427" y="4784151"/>
            <a:ext cx="34334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3- What is the most common Separation reason for each Gender? </a:t>
            </a:r>
          </a:p>
        </p:txBody>
      </p:sp>
      <p:sp>
        <p:nvSpPr>
          <p:cNvPr id="21" name="TextBox 20"/>
          <p:cNvSpPr txBox="1"/>
          <p:nvPr/>
        </p:nvSpPr>
        <p:spPr>
          <a:xfrm rot="689109">
            <a:off x="6488216" y="1307457"/>
            <a:ext cx="3215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4- What is the average employees age for full time and part-time?</a:t>
            </a:r>
          </a:p>
        </p:txBody>
      </p:sp>
      <p:sp>
        <p:nvSpPr>
          <p:cNvPr id="22" name="TextBox 21"/>
          <p:cNvSpPr txBox="1"/>
          <p:nvPr/>
        </p:nvSpPr>
        <p:spPr>
          <a:xfrm rot="689109">
            <a:off x="7404221" y="2974650"/>
            <a:ext cx="3215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5- Number of employees in each region?</a:t>
            </a:r>
          </a:p>
        </p:txBody>
      </p:sp>
      <p:sp>
        <p:nvSpPr>
          <p:cNvPr id="23" name="TextBox 22"/>
          <p:cNvSpPr txBox="1"/>
          <p:nvPr/>
        </p:nvSpPr>
        <p:spPr>
          <a:xfrm rot="705963">
            <a:off x="8313069" y="4580901"/>
            <a:ext cx="3215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6- What is the percentage of voluntary and </a:t>
            </a:r>
            <a:r>
              <a:rPr lang="en-US" dirty="0" err="1"/>
              <a:t>unvoluntary</a:t>
            </a:r>
            <a:r>
              <a:rPr lang="en-US" dirty="0"/>
              <a:t> for each gender?</a:t>
            </a:r>
          </a:p>
        </p:txBody>
      </p:sp>
      <p:sp>
        <p:nvSpPr>
          <p:cNvPr id="24" name="TextBox 23"/>
          <p:cNvSpPr txBox="1"/>
          <p:nvPr/>
        </p:nvSpPr>
        <p:spPr>
          <a:xfrm rot="21416386">
            <a:off x="4185379" y="5796774"/>
            <a:ext cx="3679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7- What is the region with the maximum hired and that of maximum separated employees?</a:t>
            </a:r>
          </a:p>
        </p:txBody>
      </p:sp>
    </p:spTree>
    <p:extLst>
      <p:ext uri="{BB962C8B-B14F-4D97-AF65-F5344CB8AC3E}">
        <p14:creationId xmlns:p14="http://schemas.microsoft.com/office/powerpoint/2010/main" val="3002653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D5BAB77-79E1-4739-AA51-10C9079186D6}">
  <ds:schemaRefs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purl.org/dc/terms/"/>
    <ds:schemaRef ds:uri="230e9df3-be65-4c73-a93b-d1236ebd677e"/>
    <ds:schemaRef ds:uri="http://www.w3.org/XML/1998/namespace"/>
    <ds:schemaRef ds:uri="http://purl.org/dc/dcmitype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543</TotalTime>
  <Words>1822</Words>
  <Application>Microsoft Office PowerPoint</Application>
  <PresentationFormat>Widescreen</PresentationFormat>
  <Paragraphs>603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-apple-system</vt:lpstr>
      <vt:lpstr>Arial</vt:lpstr>
      <vt:lpstr>Calibri</vt:lpstr>
      <vt:lpstr>Tenorite</vt:lpstr>
      <vt:lpstr>Office Theme</vt:lpstr>
      <vt:lpstr>PowerPoint Presentation</vt:lpstr>
      <vt:lpstr>PowerPoint Presentation</vt:lpstr>
      <vt:lpstr>Introduction</vt:lpstr>
      <vt:lpstr>Primary goal</vt:lpstr>
      <vt:lpstr>Variables</vt:lpstr>
      <vt:lpstr>Cont. Variables and measures:</vt:lpstr>
      <vt:lpstr>Analytical Questions</vt:lpstr>
      <vt:lpstr>Types of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1- What is the difference of separation reason with Tenure-months? </vt:lpstr>
      <vt:lpstr>2- What is the relation between separation-reason and Gender? </vt:lpstr>
      <vt:lpstr>3- Is there an association between age and work-type (FP)?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team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Resources</dc:title>
  <dc:creator>Ganna allah Gouda</dc:creator>
  <cp:lastModifiedBy>Ganna allah Gouda</cp:lastModifiedBy>
  <cp:revision>28</cp:revision>
  <dcterms:created xsi:type="dcterms:W3CDTF">2023-05-28T17:39:25Z</dcterms:created>
  <dcterms:modified xsi:type="dcterms:W3CDTF">2023-05-30T14:26:35Z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